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9"/>
  </p:notesMasterIdLst>
  <p:sldIdLst>
    <p:sldId id="256" r:id="rId5"/>
    <p:sldId id="261" r:id="rId6"/>
    <p:sldId id="264" r:id="rId7"/>
    <p:sldId id="2134959684" r:id="rId8"/>
    <p:sldId id="2134959690" r:id="rId9"/>
    <p:sldId id="2134959586" r:id="rId10"/>
    <p:sldId id="2134959689" r:id="rId11"/>
    <p:sldId id="2134959685" r:id="rId12"/>
    <p:sldId id="2134959686" r:id="rId13"/>
    <p:sldId id="2134959687" r:id="rId14"/>
    <p:sldId id="2134959657" r:id="rId15"/>
    <p:sldId id="2134959644" r:id="rId16"/>
    <p:sldId id="2134959658" r:id="rId17"/>
    <p:sldId id="2134959659" r:id="rId18"/>
    <p:sldId id="2134959652" r:id="rId19"/>
    <p:sldId id="2134959653" r:id="rId20"/>
    <p:sldId id="2134959648" r:id="rId21"/>
    <p:sldId id="2134959649" r:id="rId22"/>
    <p:sldId id="2134959650" r:id="rId23"/>
    <p:sldId id="2134959651" r:id="rId24"/>
    <p:sldId id="2134959656" r:id="rId25"/>
    <p:sldId id="2134959654" r:id="rId26"/>
    <p:sldId id="2134959655" r:id="rId27"/>
    <p:sldId id="2134959693" r:id="rId28"/>
    <p:sldId id="2134959694" r:id="rId29"/>
    <p:sldId id="2134959661" r:id="rId30"/>
    <p:sldId id="2134959662" r:id="rId31"/>
    <p:sldId id="2134959663" r:id="rId32"/>
    <p:sldId id="2134959664" r:id="rId33"/>
    <p:sldId id="2134959665" r:id="rId34"/>
    <p:sldId id="2134959666" r:id="rId35"/>
    <p:sldId id="2134959667" r:id="rId36"/>
    <p:sldId id="2134959668" r:id="rId37"/>
    <p:sldId id="2134959695" r:id="rId38"/>
    <p:sldId id="2134959669" r:id="rId39"/>
    <p:sldId id="2134959698" r:id="rId40"/>
    <p:sldId id="2134959697" r:id="rId41"/>
    <p:sldId id="2134959670" r:id="rId42"/>
    <p:sldId id="2134959671" r:id="rId43"/>
    <p:sldId id="2134959672" r:id="rId44"/>
    <p:sldId id="2134959673" r:id="rId45"/>
    <p:sldId id="2134959674" r:id="rId46"/>
    <p:sldId id="2134959675" r:id="rId47"/>
    <p:sldId id="2134959676" r:id="rId48"/>
    <p:sldId id="2134959696" r:id="rId49"/>
    <p:sldId id="2134959660" r:id="rId50"/>
    <p:sldId id="2134959677" r:id="rId51"/>
    <p:sldId id="2134959678" r:id="rId52"/>
    <p:sldId id="2134959679" r:id="rId53"/>
    <p:sldId id="2134959680" r:id="rId54"/>
    <p:sldId id="2134959681" r:id="rId55"/>
    <p:sldId id="2134959691" r:id="rId56"/>
    <p:sldId id="2134959692" r:id="rId57"/>
    <p:sldId id="2134959645" r:id="rId58"/>
  </p:sldIdLst>
  <p:sldSz cx="12192000" cy="6858000"/>
  <p:notesSz cx="6858000" cy="9144000"/>
  <p:defaultTextStyle>
    <a:defPPr>
      <a:defRPr lang="en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3C"/>
    <a:srgbClr val="511679"/>
    <a:srgbClr val="BC98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1BCED0-6AB9-4B05-B970-F3380F5BCF9F}" v="5" dt="2021-12-30T10:44:45.998"/>
    <p1510:client id="{312F2D1B-D348-484B-B6BA-E44AE3A4714E}" v="79" dt="2021-12-30T10:24:00.587"/>
    <p1510:client id="{83D6034B-6A34-4204-B227-B4197983A794}" v="297" vWet="299" dt="2021-12-30T11:23:38.534"/>
    <p1510:client id="{8C5F03B5-7C01-4C6E-8876-8982EEA5112E}" v="11" dt="2021-12-30T10:36:19.435"/>
    <p1510:client id="{99791F11-E248-43A4-8335-768034F81CE0}" v="1" dt="2021-12-30T10:04:26.381"/>
    <p1510:client id="{C8F2BAC4-B69D-40A6-AA18-5229EA6287AC}" v="83" dt="2021-12-30T10:40:56.366"/>
    <p1510:client id="{CD0B5E08-673D-4AD0-984F-CCCFC40B163F}" v="155" dt="2021-12-30T11:03:46.984"/>
    <p1510:client id="{E4712793-205C-493D-BC80-826B93048F6B}" v="93" dt="2021-12-30T11:07:42.883"/>
    <p1510:client id="{FDCFF7FB-5C42-4732-BBB2-08D2EAA60BB1}" v="1443" dt="2021-12-30T11:31:21.7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783559-8258-4F7A-A90B-0A5206217C1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1912E6-DD6B-420A-A65B-546D3F073D28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>
              <a:latin typeface="Century Gothic" panose="020B0502020202020204" pitchFamily="34" charset="0"/>
            </a:rPr>
            <a:t>Hits: 2,138 </a:t>
          </a:r>
        </a:p>
      </dgm:t>
    </dgm:pt>
    <dgm:pt modelId="{DAB06ED9-C7E4-4508-84F7-91BA5AAB1A39}" type="parTrans" cxnId="{356E36E9-EC02-496B-A620-D708076201D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5F6DA8F-07B3-49E0-8347-9C6C2996B56A}" type="sibTrans" cxnId="{356E36E9-EC02-496B-A620-D708076201D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EEB914B-61EA-494C-9C55-79DC2178F2E1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>
              <a:latin typeface="Century Gothic" panose="020B0502020202020204" pitchFamily="34" charset="0"/>
            </a:rPr>
            <a:t>Reach/Online Impressions: Over 303M</a:t>
          </a:r>
        </a:p>
      </dgm:t>
    </dgm:pt>
    <dgm:pt modelId="{C9F37089-6048-4C45-99D0-59BF40BAA408}" type="parTrans" cxnId="{5CC5F6D1-A780-4378-A163-E7AFB61400F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0510394-E5D6-4F05-AACE-44BE15AF1CB8}" type="sibTrans" cxnId="{5CC5F6D1-A780-4378-A163-E7AFB61400F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A247A4D5-E4E8-4123-914D-17B9CC8D74DD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>
              <a:latin typeface="Century Gothic" panose="020B0502020202020204" pitchFamily="34" charset="0"/>
            </a:rPr>
            <a:t>Earned Media Value: $44.6M </a:t>
          </a:r>
        </a:p>
      </dgm:t>
    </dgm:pt>
    <dgm:pt modelId="{E2FE86AF-FF6B-47E2-BC38-B43498E31001}" type="parTrans" cxnId="{3DA18EB5-0117-4F96-97EA-A31B7C9BF7A3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4FFFF2FE-41B3-4D4E-9CEA-D52D0A72583C}" type="sibTrans" cxnId="{3DA18EB5-0117-4F96-97EA-A31B7C9BF7A3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FE0E523-3746-4921-B163-AB84DE7C0124}" type="pres">
      <dgm:prSet presAssocID="{8C783559-8258-4F7A-A90B-0A5206217C1B}" presName="linear" presStyleCnt="0">
        <dgm:presLayoutVars>
          <dgm:dir/>
          <dgm:animLvl val="lvl"/>
          <dgm:resizeHandles val="exact"/>
        </dgm:presLayoutVars>
      </dgm:prSet>
      <dgm:spPr/>
    </dgm:pt>
    <dgm:pt modelId="{FA3B383C-E2A1-430F-BD2E-3F55CB0CF5FF}" type="pres">
      <dgm:prSet presAssocID="{E01912E6-DD6B-420A-A65B-546D3F073D28}" presName="parentLin" presStyleCnt="0"/>
      <dgm:spPr/>
    </dgm:pt>
    <dgm:pt modelId="{5A7F95B7-B1F1-4B7B-B3DD-8FD37B2CE454}" type="pres">
      <dgm:prSet presAssocID="{E01912E6-DD6B-420A-A65B-546D3F073D28}" presName="parentLeftMargin" presStyleLbl="node1" presStyleIdx="0" presStyleCnt="3"/>
      <dgm:spPr/>
    </dgm:pt>
    <dgm:pt modelId="{B0491E37-D18C-4A50-8B56-D1F7D7390511}" type="pres">
      <dgm:prSet presAssocID="{E01912E6-DD6B-420A-A65B-546D3F073D2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B43B85E-198D-4E91-8964-297A95D53B43}" type="pres">
      <dgm:prSet presAssocID="{E01912E6-DD6B-420A-A65B-546D3F073D28}" presName="negativeSpace" presStyleCnt="0"/>
      <dgm:spPr/>
    </dgm:pt>
    <dgm:pt modelId="{31E23C25-DC9C-4548-A798-C0EF3D4BCA16}" type="pres">
      <dgm:prSet presAssocID="{E01912E6-DD6B-420A-A65B-546D3F073D28}" presName="childText" presStyleLbl="conFgAcc1" presStyleIdx="0" presStyleCnt="3">
        <dgm:presLayoutVars>
          <dgm:bulletEnabled val="1"/>
        </dgm:presLayoutVars>
      </dgm:prSet>
      <dgm:spPr/>
    </dgm:pt>
    <dgm:pt modelId="{A8C1D55D-BBFB-48A2-B34A-1DFEBAB64404}" type="pres">
      <dgm:prSet presAssocID="{35F6DA8F-07B3-49E0-8347-9C6C2996B56A}" presName="spaceBetweenRectangles" presStyleCnt="0"/>
      <dgm:spPr/>
    </dgm:pt>
    <dgm:pt modelId="{D96F8AE8-E496-46DB-8261-321A52CF15E8}" type="pres">
      <dgm:prSet presAssocID="{1EEB914B-61EA-494C-9C55-79DC2178F2E1}" presName="parentLin" presStyleCnt="0"/>
      <dgm:spPr/>
    </dgm:pt>
    <dgm:pt modelId="{95F309B3-1647-45CC-868C-185817464F7F}" type="pres">
      <dgm:prSet presAssocID="{1EEB914B-61EA-494C-9C55-79DC2178F2E1}" presName="parentLeftMargin" presStyleLbl="node1" presStyleIdx="0" presStyleCnt="3"/>
      <dgm:spPr/>
    </dgm:pt>
    <dgm:pt modelId="{72821282-67CF-435E-9B67-EB3A4673BB87}" type="pres">
      <dgm:prSet presAssocID="{1EEB914B-61EA-494C-9C55-79DC2178F2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FE0A712-2025-4D6B-985A-D81F4A47D5A7}" type="pres">
      <dgm:prSet presAssocID="{1EEB914B-61EA-494C-9C55-79DC2178F2E1}" presName="negativeSpace" presStyleCnt="0"/>
      <dgm:spPr/>
    </dgm:pt>
    <dgm:pt modelId="{21AC1C82-0BE7-4724-ACF6-9624D4BBD932}" type="pres">
      <dgm:prSet presAssocID="{1EEB914B-61EA-494C-9C55-79DC2178F2E1}" presName="childText" presStyleLbl="conFgAcc1" presStyleIdx="1" presStyleCnt="3">
        <dgm:presLayoutVars>
          <dgm:bulletEnabled val="1"/>
        </dgm:presLayoutVars>
      </dgm:prSet>
      <dgm:spPr/>
    </dgm:pt>
    <dgm:pt modelId="{8CB16968-E159-40C5-A62B-415C878D8D65}" type="pres">
      <dgm:prSet presAssocID="{90510394-E5D6-4F05-AACE-44BE15AF1CB8}" presName="spaceBetweenRectangles" presStyleCnt="0"/>
      <dgm:spPr/>
    </dgm:pt>
    <dgm:pt modelId="{C1363A80-FB24-4060-8138-88513146A453}" type="pres">
      <dgm:prSet presAssocID="{A247A4D5-E4E8-4123-914D-17B9CC8D74DD}" presName="parentLin" presStyleCnt="0"/>
      <dgm:spPr/>
    </dgm:pt>
    <dgm:pt modelId="{55E22C1F-ED5C-471C-94E2-F7D6E06D4C4E}" type="pres">
      <dgm:prSet presAssocID="{A247A4D5-E4E8-4123-914D-17B9CC8D74DD}" presName="parentLeftMargin" presStyleLbl="node1" presStyleIdx="1" presStyleCnt="3"/>
      <dgm:spPr/>
    </dgm:pt>
    <dgm:pt modelId="{6C7E9DBB-16DF-4B67-957C-46667EE7FD3B}" type="pres">
      <dgm:prSet presAssocID="{A247A4D5-E4E8-4123-914D-17B9CC8D74D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1087718-F1CF-4EB0-A8E1-BDF94537804C}" type="pres">
      <dgm:prSet presAssocID="{A247A4D5-E4E8-4123-914D-17B9CC8D74DD}" presName="negativeSpace" presStyleCnt="0"/>
      <dgm:spPr/>
    </dgm:pt>
    <dgm:pt modelId="{7EC09F8F-0C3A-4091-B161-D6071769EB90}" type="pres">
      <dgm:prSet presAssocID="{A247A4D5-E4E8-4123-914D-17B9CC8D74D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371C121-AEC1-4AE4-8FEF-05B43748C80F}" type="presOf" srcId="{E01912E6-DD6B-420A-A65B-546D3F073D28}" destId="{5A7F95B7-B1F1-4B7B-B3DD-8FD37B2CE454}" srcOrd="0" destOrd="0" presId="urn:microsoft.com/office/officeart/2005/8/layout/list1"/>
    <dgm:cxn modelId="{419E5D36-9BD5-4E66-8C4A-C43847B15C99}" type="presOf" srcId="{E01912E6-DD6B-420A-A65B-546D3F073D28}" destId="{B0491E37-D18C-4A50-8B56-D1F7D7390511}" srcOrd="1" destOrd="0" presId="urn:microsoft.com/office/officeart/2005/8/layout/list1"/>
    <dgm:cxn modelId="{99423A3C-8E72-4B7C-A510-4B268DDE6298}" type="presOf" srcId="{8C783559-8258-4F7A-A90B-0A5206217C1B}" destId="{3FE0E523-3746-4921-B163-AB84DE7C0124}" srcOrd="0" destOrd="0" presId="urn:microsoft.com/office/officeart/2005/8/layout/list1"/>
    <dgm:cxn modelId="{3DA18EB5-0117-4F96-97EA-A31B7C9BF7A3}" srcId="{8C783559-8258-4F7A-A90B-0A5206217C1B}" destId="{A247A4D5-E4E8-4123-914D-17B9CC8D74DD}" srcOrd="2" destOrd="0" parTransId="{E2FE86AF-FF6B-47E2-BC38-B43498E31001}" sibTransId="{4FFFF2FE-41B3-4D4E-9CEA-D52D0A72583C}"/>
    <dgm:cxn modelId="{5CC5F6D1-A780-4378-A163-E7AFB61400F7}" srcId="{8C783559-8258-4F7A-A90B-0A5206217C1B}" destId="{1EEB914B-61EA-494C-9C55-79DC2178F2E1}" srcOrd="1" destOrd="0" parTransId="{C9F37089-6048-4C45-99D0-59BF40BAA408}" sibTransId="{90510394-E5D6-4F05-AACE-44BE15AF1CB8}"/>
    <dgm:cxn modelId="{8B6E45D4-4399-467C-8DF8-4DB6C6E3AC24}" type="presOf" srcId="{A247A4D5-E4E8-4123-914D-17B9CC8D74DD}" destId="{55E22C1F-ED5C-471C-94E2-F7D6E06D4C4E}" srcOrd="0" destOrd="0" presId="urn:microsoft.com/office/officeart/2005/8/layout/list1"/>
    <dgm:cxn modelId="{445E1CD7-36B2-4E03-BA4D-40D78F3757C7}" type="presOf" srcId="{A247A4D5-E4E8-4123-914D-17B9CC8D74DD}" destId="{6C7E9DBB-16DF-4B67-957C-46667EE7FD3B}" srcOrd="1" destOrd="0" presId="urn:microsoft.com/office/officeart/2005/8/layout/list1"/>
    <dgm:cxn modelId="{8CD75EE5-E638-437F-8002-3B2F47926A63}" type="presOf" srcId="{1EEB914B-61EA-494C-9C55-79DC2178F2E1}" destId="{72821282-67CF-435E-9B67-EB3A4673BB87}" srcOrd="1" destOrd="0" presId="urn:microsoft.com/office/officeart/2005/8/layout/list1"/>
    <dgm:cxn modelId="{356E36E9-EC02-496B-A620-D708076201D9}" srcId="{8C783559-8258-4F7A-A90B-0A5206217C1B}" destId="{E01912E6-DD6B-420A-A65B-546D3F073D28}" srcOrd="0" destOrd="0" parTransId="{DAB06ED9-C7E4-4508-84F7-91BA5AAB1A39}" sibTransId="{35F6DA8F-07B3-49E0-8347-9C6C2996B56A}"/>
    <dgm:cxn modelId="{21E044EA-BBCD-4099-931D-EC6796500F8C}" type="presOf" srcId="{1EEB914B-61EA-494C-9C55-79DC2178F2E1}" destId="{95F309B3-1647-45CC-868C-185817464F7F}" srcOrd="0" destOrd="0" presId="urn:microsoft.com/office/officeart/2005/8/layout/list1"/>
    <dgm:cxn modelId="{48B9FBB4-6289-4FE6-B125-A21BE4AD7320}" type="presParOf" srcId="{3FE0E523-3746-4921-B163-AB84DE7C0124}" destId="{FA3B383C-E2A1-430F-BD2E-3F55CB0CF5FF}" srcOrd="0" destOrd="0" presId="urn:microsoft.com/office/officeart/2005/8/layout/list1"/>
    <dgm:cxn modelId="{762AABA6-4D66-41D7-B349-763CFB7A20E1}" type="presParOf" srcId="{FA3B383C-E2A1-430F-BD2E-3F55CB0CF5FF}" destId="{5A7F95B7-B1F1-4B7B-B3DD-8FD37B2CE454}" srcOrd="0" destOrd="0" presId="urn:microsoft.com/office/officeart/2005/8/layout/list1"/>
    <dgm:cxn modelId="{3E10C001-A1CE-44F3-9C9F-B94E612EBE2A}" type="presParOf" srcId="{FA3B383C-E2A1-430F-BD2E-3F55CB0CF5FF}" destId="{B0491E37-D18C-4A50-8B56-D1F7D7390511}" srcOrd="1" destOrd="0" presId="urn:microsoft.com/office/officeart/2005/8/layout/list1"/>
    <dgm:cxn modelId="{216240E2-A3D3-4A72-84CC-1F445ED62FBF}" type="presParOf" srcId="{3FE0E523-3746-4921-B163-AB84DE7C0124}" destId="{2B43B85E-198D-4E91-8964-297A95D53B43}" srcOrd="1" destOrd="0" presId="urn:microsoft.com/office/officeart/2005/8/layout/list1"/>
    <dgm:cxn modelId="{4E6B6305-E456-493C-AAA5-9650E0DBAF65}" type="presParOf" srcId="{3FE0E523-3746-4921-B163-AB84DE7C0124}" destId="{31E23C25-DC9C-4548-A798-C0EF3D4BCA16}" srcOrd="2" destOrd="0" presId="urn:microsoft.com/office/officeart/2005/8/layout/list1"/>
    <dgm:cxn modelId="{8A681E49-5561-4A11-9F3E-3679CBC85516}" type="presParOf" srcId="{3FE0E523-3746-4921-B163-AB84DE7C0124}" destId="{A8C1D55D-BBFB-48A2-B34A-1DFEBAB64404}" srcOrd="3" destOrd="0" presId="urn:microsoft.com/office/officeart/2005/8/layout/list1"/>
    <dgm:cxn modelId="{5F5C69F7-C03E-4738-B1DC-AE6867C561D5}" type="presParOf" srcId="{3FE0E523-3746-4921-B163-AB84DE7C0124}" destId="{D96F8AE8-E496-46DB-8261-321A52CF15E8}" srcOrd="4" destOrd="0" presId="urn:microsoft.com/office/officeart/2005/8/layout/list1"/>
    <dgm:cxn modelId="{CA69BCFC-4DFB-4667-B835-CA04C6B6B666}" type="presParOf" srcId="{D96F8AE8-E496-46DB-8261-321A52CF15E8}" destId="{95F309B3-1647-45CC-868C-185817464F7F}" srcOrd="0" destOrd="0" presId="urn:microsoft.com/office/officeart/2005/8/layout/list1"/>
    <dgm:cxn modelId="{FF82A9C6-C498-4807-9135-C0D3D9B050FF}" type="presParOf" srcId="{D96F8AE8-E496-46DB-8261-321A52CF15E8}" destId="{72821282-67CF-435E-9B67-EB3A4673BB87}" srcOrd="1" destOrd="0" presId="urn:microsoft.com/office/officeart/2005/8/layout/list1"/>
    <dgm:cxn modelId="{C2AFC071-4406-4478-A5F3-CAE32A00474E}" type="presParOf" srcId="{3FE0E523-3746-4921-B163-AB84DE7C0124}" destId="{2FE0A712-2025-4D6B-985A-D81F4A47D5A7}" srcOrd="5" destOrd="0" presId="urn:microsoft.com/office/officeart/2005/8/layout/list1"/>
    <dgm:cxn modelId="{9D1E1C8D-5C24-4E73-BF5A-1009B1E85042}" type="presParOf" srcId="{3FE0E523-3746-4921-B163-AB84DE7C0124}" destId="{21AC1C82-0BE7-4724-ACF6-9624D4BBD932}" srcOrd="6" destOrd="0" presId="urn:microsoft.com/office/officeart/2005/8/layout/list1"/>
    <dgm:cxn modelId="{587F08BF-D664-4C33-A0D8-B4DED835C22C}" type="presParOf" srcId="{3FE0E523-3746-4921-B163-AB84DE7C0124}" destId="{8CB16968-E159-40C5-A62B-415C878D8D65}" srcOrd="7" destOrd="0" presId="urn:microsoft.com/office/officeart/2005/8/layout/list1"/>
    <dgm:cxn modelId="{29BD73D9-4AD6-4A47-9131-678C09352A64}" type="presParOf" srcId="{3FE0E523-3746-4921-B163-AB84DE7C0124}" destId="{C1363A80-FB24-4060-8138-88513146A453}" srcOrd="8" destOrd="0" presId="urn:microsoft.com/office/officeart/2005/8/layout/list1"/>
    <dgm:cxn modelId="{3AFEE486-5F19-4BDA-A84C-0252C21EC8EC}" type="presParOf" srcId="{C1363A80-FB24-4060-8138-88513146A453}" destId="{55E22C1F-ED5C-471C-94E2-F7D6E06D4C4E}" srcOrd="0" destOrd="0" presId="urn:microsoft.com/office/officeart/2005/8/layout/list1"/>
    <dgm:cxn modelId="{6CD59E23-92AE-4C85-A076-1ADA867C5773}" type="presParOf" srcId="{C1363A80-FB24-4060-8138-88513146A453}" destId="{6C7E9DBB-16DF-4B67-957C-46667EE7FD3B}" srcOrd="1" destOrd="0" presId="urn:microsoft.com/office/officeart/2005/8/layout/list1"/>
    <dgm:cxn modelId="{0D861CA9-52B5-40BD-BEAC-202B9602F7B2}" type="presParOf" srcId="{3FE0E523-3746-4921-B163-AB84DE7C0124}" destId="{E1087718-F1CF-4EB0-A8E1-BDF94537804C}" srcOrd="9" destOrd="0" presId="urn:microsoft.com/office/officeart/2005/8/layout/list1"/>
    <dgm:cxn modelId="{2366AADF-63AC-4356-9CF4-F2D89B0D4440}" type="presParOf" srcId="{3FE0E523-3746-4921-B163-AB84DE7C0124}" destId="{7EC09F8F-0C3A-4091-B161-D6071769EB9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23C25-DC9C-4548-A798-C0EF3D4BCA16}">
      <dsp:nvSpPr>
        <dsp:cNvPr id="0" name=""/>
        <dsp:cNvSpPr/>
      </dsp:nvSpPr>
      <dsp:spPr>
        <a:xfrm>
          <a:off x="0" y="765205"/>
          <a:ext cx="10707688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91E37-D18C-4A50-8B56-D1F7D7390511}">
      <dsp:nvSpPr>
        <dsp:cNvPr id="0" name=""/>
        <dsp:cNvSpPr/>
      </dsp:nvSpPr>
      <dsp:spPr>
        <a:xfrm>
          <a:off x="535384" y="337164"/>
          <a:ext cx="7495381" cy="85608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308" tIns="0" rIns="283308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Century Gothic" panose="020B0502020202020204" pitchFamily="34" charset="0"/>
            </a:rPr>
            <a:t>Hits: 2,138 </a:t>
          </a:r>
        </a:p>
      </dsp:txBody>
      <dsp:txXfrm>
        <a:off x="577174" y="378954"/>
        <a:ext cx="7411801" cy="772500"/>
      </dsp:txXfrm>
    </dsp:sp>
    <dsp:sp modelId="{21AC1C82-0BE7-4724-ACF6-9624D4BBD932}">
      <dsp:nvSpPr>
        <dsp:cNvPr id="0" name=""/>
        <dsp:cNvSpPr/>
      </dsp:nvSpPr>
      <dsp:spPr>
        <a:xfrm>
          <a:off x="0" y="2080645"/>
          <a:ext cx="10707688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21282-67CF-435E-9B67-EB3A4673BB87}">
      <dsp:nvSpPr>
        <dsp:cNvPr id="0" name=""/>
        <dsp:cNvSpPr/>
      </dsp:nvSpPr>
      <dsp:spPr>
        <a:xfrm>
          <a:off x="535384" y="1652605"/>
          <a:ext cx="7495381" cy="85608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308" tIns="0" rIns="283308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Century Gothic" panose="020B0502020202020204" pitchFamily="34" charset="0"/>
            </a:rPr>
            <a:t>Reach/Online Impressions: Over 303M</a:t>
          </a:r>
        </a:p>
      </dsp:txBody>
      <dsp:txXfrm>
        <a:off x="577174" y="1694395"/>
        <a:ext cx="7411801" cy="772500"/>
      </dsp:txXfrm>
    </dsp:sp>
    <dsp:sp modelId="{7EC09F8F-0C3A-4091-B161-D6071769EB90}">
      <dsp:nvSpPr>
        <dsp:cNvPr id="0" name=""/>
        <dsp:cNvSpPr/>
      </dsp:nvSpPr>
      <dsp:spPr>
        <a:xfrm>
          <a:off x="0" y="3396085"/>
          <a:ext cx="10707688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E9DBB-16DF-4B67-957C-46667EE7FD3B}">
      <dsp:nvSpPr>
        <dsp:cNvPr id="0" name=""/>
        <dsp:cNvSpPr/>
      </dsp:nvSpPr>
      <dsp:spPr>
        <a:xfrm>
          <a:off x="535384" y="2968045"/>
          <a:ext cx="7495381" cy="85608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308" tIns="0" rIns="283308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Century Gothic" panose="020B0502020202020204" pitchFamily="34" charset="0"/>
            </a:rPr>
            <a:t>Earned Media Value: $44.6M </a:t>
          </a:r>
        </a:p>
      </dsp:txBody>
      <dsp:txXfrm>
        <a:off x="577174" y="3009835"/>
        <a:ext cx="7411801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34B36-DBD0-4DE9-B6B6-FBD72CA7C9E1}" type="datetimeFigureOut">
              <a:rPr lang="en-US" smtClean="0"/>
              <a:t>30 Dec, 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0A55A-DD91-46FB-B149-0F39F18910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7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70A55A-DD91-46FB-B149-0F39F189100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923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0A55A-DD91-46FB-B149-0F39F1891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91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ity skyline at night&#10;&#10;Description automatically generated with low confidence">
            <a:extLst>
              <a:ext uri="{FF2B5EF4-FFF2-40B4-BE49-F238E27FC236}">
                <a16:creationId xmlns:a16="http://schemas.microsoft.com/office/drawing/2014/main" id="{E890F1B5-FE9C-DD42-8920-BD7A4A665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65" t="7811" r="9382" b="9073"/>
          <a:stretch/>
        </p:blipFill>
        <p:spPr>
          <a:xfrm>
            <a:off x="5007935" y="1686341"/>
            <a:ext cx="7184065" cy="448054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BF05B0-4805-FD49-8640-02A9D5761090}"/>
              </a:ext>
            </a:extLst>
          </p:cNvPr>
          <p:cNvSpPr/>
          <p:nvPr userDrawn="1"/>
        </p:nvSpPr>
        <p:spPr>
          <a:xfrm>
            <a:off x="0" y="0"/>
            <a:ext cx="5220586" cy="6858000"/>
          </a:xfrm>
          <a:prstGeom prst="rect">
            <a:avLst/>
          </a:prstGeom>
          <a:solidFill>
            <a:srgbClr val="511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E20E46-2B5B-9D4B-968B-680C6AC0C51B}"/>
              </a:ext>
            </a:extLst>
          </p:cNvPr>
          <p:cNvSpPr/>
          <p:nvPr userDrawn="1"/>
        </p:nvSpPr>
        <p:spPr>
          <a:xfrm>
            <a:off x="733647" y="1690577"/>
            <a:ext cx="4476306" cy="4476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F6D5C5-03BF-8944-B8AE-6FB1781AC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0093" y="3142342"/>
            <a:ext cx="3965944" cy="1666649"/>
          </a:xfrm>
        </p:spPr>
        <p:txBody>
          <a:bodyPr anchor="b"/>
          <a:lstStyle>
            <a:lvl1pPr algn="l">
              <a:lnSpc>
                <a:spcPts val="4580"/>
              </a:lnSpc>
              <a:defRPr sz="4000">
                <a:solidFill>
                  <a:srgbClr val="5116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539241-F356-EE4F-8219-FA4B28F0E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0093" y="5000171"/>
            <a:ext cx="3965944" cy="616858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6823AD-F701-354B-BA4A-174DCCF757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34360" y="1007904"/>
            <a:ext cx="1593827" cy="265637"/>
          </a:xfrm>
          <a:prstGeom prst="rect">
            <a:avLst/>
          </a:prstGeom>
        </p:spPr>
      </p:pic>
      <p:pic>
        <p:nvPicPr>
          <p:cNvPr id="231428" name="Picture 4" descr="quara-holding">
            <a:extLst>
              <a:ext uri="{FF2B5EF4-FFF2-40B4-BE49-F238E27FC236}">
                <a16:creationId xmlns:a16="http://schemas.microsoft.com/office/drawing/2014/main" id="{BE318F5B-BE47-4AE8-B4F8-F824CB605B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29" y="961382"/>
            <a:ext cx="1743364" cy="45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744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3F2941-4AAA-7E47-9D6C-7CFBBC21DB7C}"/>
              </a:ext>
            </a:extLst>
          </p:cNvPr>
          <p:cNvSpPr/>
          <p:nvPr userDrawn="1"/>
        </p:nvSpPr>
        <p:spPr>
          <a:xfrm>
            <a:off x="0" y="0"/>
            <a:ext cx="52950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A89A33-A30C-7F4F-B878-04D963700ED1}"/>
              </a:ext>
            </a:extLst>
          </p:cNvPr>
          <p:cNvSpPr/>
          <p:nvPr userDrawn="1"/>
        </p:nvSpPr>
        <p:spPr>
          <a:xfrm>
            <a:off x="733647" y="1616149"/>
            <a:ext cx="4550734" cy="4550734"/>
          </a:xfrm>
          <a:prstGeom prst="rect">
            <a:avLst/>
          </a:prstGeom>
          <a:solidFill>
            <a:srgbClr val="511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06FD4-3305-BA47-8793-1477DA72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997" y="1964920"/>
            <a:ext cx="4003896" cy="2852737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68754-F5FA-9649-98F8-88A1220ED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997" y="4954772"/>
            <a:ext cx="4003896" cy="95693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C901F-8A9D-F946-940B-242B9CD2C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16EB7-2DF0-F94C-8233-866AC9E5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347C9-A3AA-084C-8824-08997F39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  <p:pic>
        <p:nvPicPr>
          <p:cNvPr id="13" name="Picture 12" descr="A city skyline with a body of water in front of it&#10;&#10;Description automatically generated with low confidence">
            <a:extLst>
              <a:ext uri="{FF2B5EF4-FFF2-40B4-BE49-F238E27FC236}">
                <a16:creationId xmlns:a16="http://schemas.microsoft.com/office/drawing/2014/main" id="{F8DB94E8-EA8D-4B52-8579-130255BAF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4801" y="1616149"/>
            <a:ext cx="6807200" cy="455073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6570723-FE92-4E8E-B36A-D10ED33A69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09014" y="988148"/>
            <a:ext cx="1593827" cy="265638"/>
          </a:xfrm>
          <a:prstGeom prst="rect">
            <a:avLst/>
          </a:prstGeom>
        </p:spPr>
      </p:pic>
      <p:pic>
        <p:nvPicPr>
          <p:cNvPr id="15" name="Picture 2" descr="Quara Holding | Investment Company in KSA – Quara Holding">
            <a:extLst>
              <a:ext uri="{FF2B5EF4-FFF2-40B4-BE49-F238E27FC236}">
                <a16:creationId xmlns:a16="http://schemas.microsoft.com/office/drawing/2014/main" id="{714FB8DB-A7FF-4B0C-B846-1199C55B41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97" y="946297"/>
            <a:ext cx="1407457" cy="36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47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7B7BC-3AAD-2347-B7C6-2D9774498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21F3E-7831-214A-A624-D2272E625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06F75-D4F3-6C43-8375-216A729DB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F00CD-A6EA-E14B-97C2-C793F61B0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14BF1-FCB2-B247-832E-BF45BCE1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E89EF-CC0E-7F44-A624-E190F7C0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744939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95D40-DE78-7A4F-B376-220F1AD8B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D6379-8BD0-4D45-A427-DCA182D0C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0A6CF-E417-C344-A096-28CAC64A8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DA5938-BA31-634F-A7FA-29C161E60D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28558-677E-1141-97C7-DA105D772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F8DA01-4C53-074F-BE53-A098B7BC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5286E-5349-D246-ABF3-00538E7AE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FF874-1F64-9D4A-A3C1-0F6410CF2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897284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6F760-B9E5-5441-A325-5A7009E0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3907F-DF9E-9A4E-8773-660A5A8E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AE16F-9447-A441-9F95-BBEC3F734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8E77E-30D6-3B4D-A0B7-0E85668C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6403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FBA5DC-4A03-D849-929F-E4DDE5B5A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1E2CC-DA66-0B43-AA11-07E522DC0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B9C17-C65A-9A40-813A-7190AB13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4290771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ED7DA-BEFF-FC4E-909A-DD7C79FC7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786FF-39D7-4043-BA8C-AF50F8BD2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78218-118B-FD43-B1D0-5A9A15644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013A6A-BAF2-574B-B1CC-AE3F5F752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EF701-51AA-FC4E-9C30-4281A75A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A81A0-4B83-FC4E-970C-D89AFFD1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349293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6B8E-3878-B84C-A671-272736443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271F22-8A74-B248-A4D6-5F3C11808D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115D2-4477-F343-8987-633FD3EC9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08038-38CD-DF41-BA25-27896344D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422C0-263E-5548-A689-92E819F8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95383-74C8-A944-88AF-8C2B30955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981035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E7A88-D043-3F4E-AD4A-915F8E74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93CEEF-29D5-8D41-91F1-AA3787220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F1C1F-3B33-AE4E-9CE3-6F9033954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66D70-0AD6-8344-9399-6BF2A1C6F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70A3F-36B5-CC48-83F3-FD5104FA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37826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08D8D3-E33D-0E49-82E1-7D39B1039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BA167-51FA-4040-BEB8-3A45ADCA0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DE6A6-503F-E344-B355-D63A7859E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9ED89-356E-4A48-868C-B12545CC5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DAB90-9721-4E46-B7B6-6ADE1F0E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070593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9441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D13E3-14CE-A74A-86B4-CC8EA6A1A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116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3F777-D191-BD42-AEC2-E38B935C7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001DC-5887-304D-A9BE-5DF5BA32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8C295-AD26-B647-81A7-F68F3DE0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9CA98-5414-7B4B-954E-0CACC8A44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819396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26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510C83F-08A7-9346-AA3E-14A51165983B}"/>
              </a:ext>
            </a:extLst>
          </p:cNvPr>
          <p:cNvSpPr/>
          <p:nvPr userDrawn="1"/>
        </p:nvSpPr>
        <p:spPr>
          <a:xfrm>
            <a:off x="6889898" y="-1"/>
            <a:ext cx="5302102" cy="6858001"/>
          </a:xfrm>
          <a:prstGeom prst="rect">
            <a:avLst/>
          </a:prstGeom>
          <a:solidFill>
            <a:srgbClr val="511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D13E3-14CE-A74A-86B4-CC8EA6A1A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365126"/>
            <a:ext cx="5678714" cy="1079046"/>
          </a:xfrm>
        </p:spPr>
        <p:txBody>
          <a:bodyPr/>
          <a:lstStyle>
            <a:lvl1pPr>
              <a:defRPr>
                <a:solidFill>
                  <a:srgbClr val="5116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3F777-D191-BD42-AEC2-E38B935C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0" y="1712686"/>
            <a:ext cx="5678714" cy="44642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001DC-5887-304D-A9BE-5DF5BA32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8C295-AD26-B647-81A7-F68F3DE0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9CA98-5414-7B4B-954E-0CACC8A44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BC0736B-4B20-BD42-8C7E-5A75104DDC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99517" y="624112"/>
            <a:ext cx="4680856" cy="55957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AE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E4579AA7-5A7E-1743-8286-62DBCD623E2E}"/>
              </a:ext>
            </a:extLst>
          </p:cNvPr>
          <p:cNvSpPr txBox="1">
            <a:spLocks/>
          </p:cNvSpPr>
          <p:nvPr userDrawn="1"/>
        </p:nvSpPr>
        <p:spPr>
          <a:xfrm>
            <a:off x="8540934" y="6462777"/>
            <a:ext cx="2974202" cy="18803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354" rtl="0" eaLnBrk="1" latinLnBrk="0" hangingPunct="1">
              <a:defRPr sz="900" b="1" i="0" kern="120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2021 ASDA’A BCW. All Rights Reserved. | </a:t>
            </a:r>
            <a:fld id="{AB4D0C84-BF70-438C-AA40-E6A1537C5EAC}" type="slidenum">
              <a:rPr lang="en-US" sz="700" b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7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644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rgbClr val="5116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D13E3-14CE-A74A-86B4-CC8EA6A1A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2334" y="1311423"/>
            <a:ext cx="5498551" cy="10790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3F777-D191-BD42-AEC2-E38B935C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2334" y="2658984"/>
            <a:ext cx="5498551" cy="34866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001DC-5887-304D-A9BE-5DF5BA32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8C295-AD26-B647-81A7-F68F3DE0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9CA98-5414-7B4B-954E-0CACC8A44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BC0736B-4B20-BD42-8C7E-5A75104DDC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624112"/>
            <a:ext cx="5369442" cy="55957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AE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E4579AA7-5A7E-1743-8286-62DBCD623E2E}"/>
              </a:ext>
            </a:extLst>
          </p:cNvPr>
          <p:cNvSpPr txBox="1">
            <a:spLocks/>
          </p:cNvSpPr>
          <p:nvPr userDrawn="1"/>
        </p:nvSpPr>
        <p:spPr>
          <a:xfrm>
            <a:off x="8540934" y="6462777"/>
            <a:ext cx="2974202" cy="18803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354" rtl="0" eaLnBrk="1" latinLnBrk="0" hangingPunct="1">
              <a:defRPr sz="900" b="1" i="0" kern="120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2021 ASDA’A BCW. All Rights Reserved. | </a:t>
            </a:r>
            <a:fld id="{AB4D0C84-BF70-438C-AA40-E6A1537C5EAC}" type="slidenum">
              <a:rPr lang="en-US" sz="700" b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7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AE20391-3645-A042-B268-5A3CC65EA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63608" y="6395701"/>
            <a:ext cx="1291836" cy="2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6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D13E3-14CE-A74A-86B4-CC8EA6A1A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335" y="365126"/>
            <a:ext cx="5678714" cy="1079046"/>
          </a:xfrm>
        </p:spPr>
        <p:txBody>
          <a:bodyPr/>
          <a:lstStyle>
            <a:lvl1pPr>
              <a:defRPr>
                <a:solidFill>
                  <a:srgbClr val="5116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3F777-D191-BD42-AEC2-E38B935C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335" y="1712686"/>
            <a:ext cx="5678714" cy="44642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001DC-5887-304D-A9BE-5DF5BA32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8C295-AD26-B647-81A7-F68F3DE0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9CA98-5414-7B4B-954E-0CACC8A44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6424C9-04EA-064B-BD69-20F45F87FB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07935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46140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7B4A7F0-2A57-A742-8E79-1AD21AF39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86738"/>
            <a:ext cx="12192000" cy="5692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3D13E3-14CE-A74A-86B4-CC8EA6A1A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326" y="1226363"/>
            <a:ext cx="7558368" cy="107904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3F777-D191-BD42-AEC2-E38B935C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326" y="2573923"/>
            <a:ext cx="7558368" cy="298690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001DC-5887-304D-A9BE-5DF5BA32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8C295-AD26-B647-81A7-F68F3DE0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9CA98-5414-7B4B-954E-0CACC8A44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15033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3F2941-4AAA-7E47-9D6C-7CFBBC21DB7C}"/>
              </a:ext>
            </a:extLst>
          </p:cNvPr>
          <p:cNvSpPr/>
          <p:nvPr userDrawn="1"/>
        </p:nvSpPr>
        <p:spPr>
          <a:xfrm>
            <a:off x="0" y="0"/>
            <a:ext cx="52950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A89A33-A30C-7F4F-B878-04D963700ED1}"/>
              </a:ext>
            </a:extLst>
          </p:cNvPr>
          <p:cNvSpPr/>
          <p:nvPr userDrawn="1"/>
        </p:nvSpPr>
        <p:spPr>
          <a:xfrm>
            <a:off x="733647" y="1616149"/>
            <a:ext cx="4550734" cy="4550734"/>
          </a:xfrm>
          <a:prstGeom prst="rect">
            <a:avLst/>
          </a:prstGeom>
          <a:solidFill>
            <a:srgbClr val="511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06FD4-3305-BA47-8793-1477DA72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997" y="1964920"/>
            <a:ext cx="4003896" cy="2852737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68754-F5FA-9649-98F8-88A1220ED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997" y="4954772"/>
            <a:ext cx="4003896" cy="95693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C901F-8A9D-F946-940B-242B9CD2C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16EB7-2DF0-F94C-8233-866AC9E5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347C9-A3AA-084C-8824-08997F39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86A9BEB-E181-D241-A2D5-8A15313A3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9014" y="988148"/>
            <a:ext cx="1593827" cy="265638"/>
          </a:xfrm>
          <a:prstGeom prst="rect">
            <a:avLst/>
          </a:prstGeom>
        </p:spPr>
      </p:pic>
      <p:pic>
        <p:nvPicPr>
          <p:cNvPr id="13" name="Picture 12" descr="A body of water with buildings around it&#10;&#10;Description automatically generated with medium confidence">
            <a:extLst>
              <a:ext uri="{FF2B5EF4-FFF2-40B4-BE49-F238E27FC236}">
                <a16:creationId xmlns:a16="http://schemas.microsoft.com/office/drawing/2014/main" id="{2E929AD2-D0C6-4F25-AD40-8AA09B9B5C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7313" y="1616149"/>
            <a:ext cx="6854687" cy="4546112"/>
          </a:xfrm>
          <a:prstGeom prst="rect">
            <a:avLst/>
          </a:prstGeom>
        </p:spPr>
      </p:pic>
      <p:pic>
        <p:nvPicPr>
          <p:cNvPr id="14" name="Picture 2" descr="Quara Holding | Investment Company in KSA – Quara Holding">
            <a:extLst>
              <a:ext uri="{FF2B5EF4-FFF2-40B4-BE49-F238E27FC236}">
                <a16:creationId xmlns:a16="http://schemas.microsoft.com/office/drawing/2014/main" id="{648C8E02-1D76-4016-9657-A57119F02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97" y="946297"/>
            <a:ext cx="1407457" cy="36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709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9EAF9EB4-20B7-B14E-A180-8792CB08A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687"/>
          <a:stretch/>
        </p:blipFill>
        <p:spPr>
          <a:xfrm>
            <a:off x="5367617" y="1616148"/>
            <a:ext cx="6824383" cy="45434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3F2941-4AAA-7E47-9D6C-7CFBBC21DB7C}"/>
              </a:ext>
            </a:extLst>
          </p:cNvPr>
          <p:cNvSpPr/>
          <p:nvPr userDrawn="1"/>
        </p:nvSpPr>
        <p:spPr>
          <a:xfrm>
            <a:off x="0" y="0"/>
            <a:ext cx="52950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A89A33-A30C-7F4F-B878-04D963700ED1}"/>
              </a:ext>
            </a:extLst>
          </p:cNvPr>
          <p:cNvSpPr/>
          <p:nvPr userDrawn="1"/>
        </p:nvSpPr>
        <p:spPr>
          <a:xfrm>
            <a:off x="733647" y="1616149"/>
            <a:ext cx="4550734" cy="4550734"/>
          </a:xfrm>
          <a:prstGeom prst="rect">
            <a:avLst/>
          </a:prstGeom>
          <a:solidFill>
            <a:srgbClr val="511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06FD4-3305-BA47-8793-1477DA72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997" y="1964920"/>
            <a:ext cx="4003896" cy="2852737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68754-F5FA-9649-98F8-88A1220ED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997" y="4954772"/>
            <a:ext cx="4003896" cy="95693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C901F-8A9D-F946-940B-242B9CD2C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16EB7-2DF0-F94C-8233-866AC9E5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347C9-A3AA-084C-8824-08997F39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3656294-1565-144D-977C-7F48EF659F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60220" y="810262"/>
            <a:ext cx="1058636" cy="659815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86A9BEB-E181-D241-A2D5-8A15313A36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1028" y="917101"/>
            <a:ext cx="1593827" cy="26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7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7D45E89-F4FC-7145-A16A-45A170F9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30"/>
          <a:stretch/>
        </p:blipFill>
        <p:spPr>
          <a:xfrm>
            <a:off x="5369442" y="1616148"/>
            <a:ext cx="6822557" cy="45541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3F2941-4AAA-7E47-9D6C-7CFBBC21DB7C}"/>
              </a:ext>
            </a:extLst>
          </p:cNvPr>
          <p:cNvSpPr/>
          <p:nvPr userDrawn="1"/>
        </p:nvSpPr>
        <p:spPr>
          <a:xfrm>
            <a:off x="0" y="0"/>
            <a:ext cx="52950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A89A33-A30C-7F4F-B878-04D963700ED1}"/>
              </a:ext>
            </a:extLst>
          </p:cNvPr>
          <p:cNvSpPr/>
          <p:nvPr userDrawn="1"/>
        </p:nvSpPr>
        <p:spPr>
          <a:xfrm>
            <a:off x="733647" y="1616149"/>
            <a:ext cx="4550734" cy="4550734"/>
          </a:xfrm>
          <a:prstGeom prst="rect">
            <a:avLst/>
          </a:prstGeom>
          <a:solidFill>
            <a:srgbClr val="511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06FD4-3305-BA47-8793-1477DA72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997" y="1964920"/>
            <a:ext cx="4003896" cy="2852737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68754-F5FA-9649-98F8-88A1220ED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997" y="4954772"/>
            <a:ext cx="4003896" cy="95693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C901F-8A9D-F946-940B-242B9CD2C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0EFB-981C-CF44-B6B9-0DC94AF25BCA}" type="datetimeFigureOut">
              <a:rPr lang="en-AE" smtClean="0"/>
              <a:t>30/12/2021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16EB7-2DF0-F94C-8233-866AC9E5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347C9-A3AA-084C-8824-08997F39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ECD4-2CF4-8A45-BCCE-EFE8FFF3253F}" type="slidenum">
              <a:rPr lang="en-AE" smtClean="0"/>
              <a:t>‹#›</a:t>
            </a:fld>
            <a:endParaRPr lang="en-AE" dirty="0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3656294-1565-144D-977C-7F48EF659F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60220" y="810262"/>
            <a:ext cx="1058636" cy="659815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86A9BEB-E181-D241-A2D5-8A15313A36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1028" y="917101"/>
            <a:ext cx="1593827" cy="26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86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7E31F6-E99C-BB43-9CDE-55FF99E9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365126"/>
            <a:ext cx="10707914" cy="1079046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2E540-11CE-5541-AA15-0B1051497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400" y="1712686"/>
            <a:ext cx="10707914" cy="446427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5989F-7C3C-9943-BA95-19C9BEC88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1288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A79C0EFB-981C-CF44-B6B9-0DC94AF25BCA}" type="datetimeFigureOut">
              <a:rPr lang="en-AE" smtClean="0"/>
              <a:pPr/>
              <a:t>30/12/2021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6E4FA-B0C0-EF4A-80F1-8990A7637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6E0FE-B188-234D-9BE8-F16F3E2F0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1543" y="6356350"/>
            <a:ext cx="4100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BFB3ECD4-2CF4-8A45-BCCE-EFE8FFF3253F}" type="slidenum">
              <a:rPr lang="en-AE" smtClean="0"/>
              <a:pPr/>
              <a:t>‹#›</a:t>
            </a:fld>
            <a:endParaRPr lang="en-A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8F3FEF-54AD-D54A-BC44-7C0D1E7D11D2}"/>
              </a:ext>
            </a:extLst>
          </p:cNvPr>
          <p:cNvSpPr txBox="1">
            <a:spLocks/>
          </p:cNvSpPr>
          <p:nvPr userDrawn="1"/>
        </p:nvSpPr>
        <p:spPr>
          <a:xfrm>
            <a:off x="8540934" y="6462777"/>
            <a:ext cx="2974202" cy="18803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354" rtl="0" eaLnBrk="1" latinLnBrk="0" hangingPunct="1">
              <a:defRPr sz="900" b="1" i="0" kern="120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2021 ASDA’A BCW. All Rights Reserved. | </a:t>
            </a:r>
            <a:fld id="{AB4D0C84-BF70-438C-AA40-E6A1537C5EAC}" type="slidenum">
              <a:rPr lang="en-US" sz="7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7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0402" name="Picture 2" descr="Quara Holding | Investment Company in KSA – Quara Holding">
            <a:extLst>
              <a:ext uri="{FF2B5EF4-FFF2-40B4-BE49-F238E27FC236}">
                <a16:creationId xmlns:a16="http://schemas.microsoft.com/office/drawing/2014/main" id="{617EED9C-D4EB-4558-9E6B-0C4BFED3ED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6356350"/>
            <a:ext cx="1226127" cy="3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10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62" r:id="rId3"/>
    <p:sldLayoutId id="2147483660" r:id="rId4"/>
    <p:sldLayoutId id="2147483661" r:id="rId5"/>
    <p:sldLayoutId id="2147483666" r:id="rId6"/>
    <p:sldLayoutId id="2147483663" r:id="rId7"/>
    <p:sldLayoutId id="2147483664" r:id="rId8"/>
    <p:sldLayoutId id="2147483651" r:id="rId9"/>
    <p:sldLayoutId id="2147483665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765" r:id="rId19"/>
    <p:sldLayoutId id="214748376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511679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al-jazirah.com/2020/20201221/fe4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www.zawya.com/uae/ar/press-releases/story/%D8%B4%D8%B1%D9%83%D8%A9_%D9%83%D9%88%D8%A7%D8%B1%D8%A7_%D8%A7%D9%84%D9%82%D8%A7%D8%A8%D8%B6%D8%A9_%D8%AA%D8%A8%D8%B1%D8%B2_%D9%83%D8%A3%D9%83%D8%AB%D8%B1_%D8%B4%D8%B1%D9%83%D8%A9_%D8%B3%D8%B9%D9%88%D8%AF%D9%8A%D8%A9_%D9%82%D8%A7%D8%A8%D8%B6%D8%A9_%D8%AA%D8%AA%D8%A8%D9%86%D9%89_%D8%AD%D9%84%D9%88%D9%84_%D8%AA%D9%82%D9%86%D9%8A%D8%A9_%D9%88%D8%A7%D8%B3%D8%AA%D8%AB%D9%85%D8%A7%D8%B1%D9%8A%D8%A9_%D9%85%D8%A8%D8%AA%D9%83%D8%B1%D8%A9-ZAWYA20201220060242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al-jazirah.com/2020/20201221/fe4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www.zawya.com/uae/ar/press-releases/story/%D8%B4%D8%B1%D9%83%D8%A9_%D9%83%D9%88%D8%A7%D8%B1%D8%A7_%D8%A7%D9%84%D9%82%D8%A7%D8%A8%D8%B6%D8%A9_%D8%AA%D8%A8%D8%B1%D8%B2_%D9%83%D8%A3%D9%83%D8%AB%D8%B1_%D8%B4%D8%B1%D9%83%D8%A9_%D8%B3%D8%B9%D9%88%D8%AF%D9%8A%D8%A9_%D9%82%D8%A7%D8%A8%D8%B6%D8%A9_%D8%AA%D8%AA%D8%A8%D9%86%D9%89_%D8%AD%D9%84%D9%88%D9%84_%D8%AA%D9%82%D9%86%D9%8A%D8%A9_%D9%88%D8%A7%D8%B3%D8%AA%D8%AB%D9%85%D8%A7%D8%B1%D9%8A%D8%A9_%D9%85%D8%A8%D8%AA%D9%83%D8%B1%D8%A9-ZAWYA20201220060242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okaz.com.sa/economy/saudi/205590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riyadhkey.com/%D8%A7%D8%B7%D9%84%D8%A7%D9%82-%D9%83%D9%88%D8%A7%D8%B1%D8%A7-%D9%84%D9%84%D8%AA%D9%85%D9%88%D9%8A%D9%84-%D9%84%D8%AD%D9%84%D9%88%D9%84-%D8%A7%D9%84%D8%AA%D9%82%D9%86%D9%8A%D8%A9-%D8%A7%D9%84%D9%85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okaz.com.sa/economy/saudi/205590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riyadhkey.com/%D8%A7%D8%B7%D9%84%D8%A7%D9%82-%D9%83%D9%88%D8%A7%D8%B1%D8%A7-%D9%84%D9%84%D8%AA%D9%85%D9%88%D9%8A%D9%84-%D9%84%D8%AD%D9%84%D9%88%D9%84-%D8%A7%D9%84%D8%AA%D9%82%D9%86%D9%8A%D8%A9-%D8%A7%D9%84%D9%85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zawya.com/uae/en/press-releases/story/Quara_Finance_set_to_provide_advanced_financial_technology_solutions_for_consumers_and_SMEs-ZAWYA20210127100830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english.mubasher.info/news/3755987/Quara-Finance-to-provide-advanced-fintech-solutions-for-consumers-SME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zawya.com/mena/en/press-releases/story/Arabian_Centres_and_Quara_Finance_launch_partnership_to_support_SMEs_in_Saudi_Arabia-ZAWYA20210131085452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www.argaam.com/en/article/articledetail/id/1439575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arabianbusiness.com/interviews/property/459413-saudi-construction-giant-reveals-makkah-project-to-cater-for-modern-islamic-lifestyl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s://www.arabnews.com/node/1819146/business-economy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awsat.com/home/article/2839286/%C2%AB%D8%AF%D8%A7%D8%B1-%D8%A7%D9%84%D8%A3%D8%B1%D9%83%D8%A7%D9%86%C2%BB-%D8%AA%D8%B7%D9%84%D9%82-%D9%85%D8%B4%D8%B1%D9%88%D8%B9-%D8%AA%D8%B7%D9%88%D9%8A%D8%B1-%D8%B9%D9%82%D8%A7%D8%B1%D9%8A-%D9%81%D9%8A-%D9%85%D9%83%D8%A9-%D8%A7%D9%84%D9%85%D9%83%D8%B1%D9%85%D8%A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https://www.okaz.com.sa/news/local/206012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gaam.com/en/article/articledetail/id/1451284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argaam.com/ar/article/articledetail/id/145131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hyperlink" Target="https://www.okaz.com.sa/economy/saudi/206165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argaam.com/ar/article/articledetail/id/1452086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tradearabia.com/news/IND_381783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techtodaynewspaper.com/quara-holding-announces-strategic-partnership-with-crmnext-to-drive-digital-transformation-and-high-impact-cx-in-ksa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okaz.com.sa/economy/saudi/206698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s://saudiict.com/?p=4053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arabnews.com/node/1853961/business-econom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arabianbusiness.com/industries/real-estate/463165-saudi-developer-reveals-elie-saab-collaboration-for-riyadh-villa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arabic.arabianbusiness.com/business/business-real-estate/406389-%D8%AF%D8%A7%D8%B1-%D8%A7%D9%84%D8%A3%D8%B1%D9%83%D8%A7%D9%86-%D8%AA%D8%B7%D9%84%D9%82-%D9%85%D8%AC%D9%85%D8%B9%D8%A7%D9%8B-%D8%B3%D9%83%D9%86%D9%8A%D8%A7%D9%8B-%D8%A7%D8%B3%D8%AA%D8%AB%D9%8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s://www.alarabiya.net/aswaq/realestate/2021/05/06/-%D8%AF%D8%A7%D8%B1-%D8%A7%D9%84%D8%A3%D8%B1%D9%83%D8%A7%D9%86-%D8%AA%D8%B7%D9%84%D9%82-%D9%85%D8%AC%D9%85%D8%B9%D8%A7%D9%8B-%D8%B3%D9%83%D9%86%D9%8A%D8%A7%D9%8B-%D8%A7%D8%B3%D8%AA%D8%AB%D9%86%D8%A7%D8%A6%D9%8A%D8%A7%D9%8B-%D8%B6%D9%85%D9%86-%D8%B4%D9%85%D8%B3-%D8%A7%D9%84%D8%B1%D9%8A%D8%A7%D8%B6-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wya.com/mena/en/press-releases/story/Quara_Holding_partners_with_blockchain_technology_leader_ConsenSys-ZAWYA20210603091057/" TargetMode="External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audiict.com/?p=42177" TargetMode="External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zawya.com/mena/en/press-releases/story/Quara_Finance_named_Fastest_Growing_SME_Finance_Company_by_Global_Business_Outlook_2021-ZAWYA20210621071134/#:~:text=Riyadh%2C%20KSA%3A%20Quara%20Finance%2C,Business%20Outlook%20(GBO)%20Awards.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https://carnews2day.com/?p=1879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bnews.com/node/1879911/business-economy" TargetMode="External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arabiya.net/aswaq/realestate/2021/06/20/%D8%AF%D8%A7%D8%B1-%D8%A7%D9%84%D8%A3%D8%B1%D9%83%D8%A7%D9%86-%D8%AA%D9%8F%D8%B7%D9%84%D9%82-%D8%AA%D9%82%D9%86%D9%8A%D8%A9-%D8%A7%D9%84%D8%A8%D9%86%D8%A7%D8%A1-%D8%A8%D8%A7%D8%B3%D8%AA%D8%AE%D8%AF%D8%A7%D9%85-%D8%A7%D9%84%D8%B7%D8%A8%D8%A7%D8%B9%D8%A9-%D8%AB%D9%84%D8%A7%D8%AB%D9%8A%D8%A9-%D8%A7%D9%84%D8%A3%D8%A8%D8%B9%D8%A7%D8%AF-" TargetMode="External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ulfnews.com/business/property/saudi-arabias-dar-al-arkan-and-snasco-combine-forces-to-launch-luxury-tower-in-jeddah-corniche-1.1624863731321" TargetMode="External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zawya.com/mena/en/press-releases/story/Quara_Finance_renews_its_financing_service_agreement_with_Jarir_bookstore-ZAWYA20210921124805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hyperlink" Target="https://riyadhkey.com/%d9%83%d9%88%d8%a7%d8%b1%d8%a7-%d9%84%d9%84%d8%aa%d9%85%d9%88%d9%8a%d9%84-%d8%aa%d9%88%d9%82%d8%b9-%d8%a7%d8%aa%d9%81%d8%a7%d9%82%d9%8a%d8%a9-%d8%b4%d8%b1%d8%a7%d9%83%d8%a9-%d9%85%d8%b9-%d8%b4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atnstays.com/quara-finance-signs-strategic-agreements-with-three-leading-medical-centers-in-saudi-arabia/" TargetMode="External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gulfbusiness.com/saudi-arabias-dar-al-arkan-lists-400m-sukuk-nasdaq-duba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www.wam.ae/en/details/1395302826927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watan.com.sa/article/1088985" TargetMode="External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gulfbusiness.com/saudis-dar-al-arkan-and-katara-hospitality-join-hands-to-develop-sea-front-project-in-qata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hyperlink" Target="https://www.meed.com/saudi-and-qatari-firms-plan-lusail-homes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arriyadiyah.com/74666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hyperlink" Target="https://www.alriyadh.com/1914146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www.arabnews.com/node/1955101/business-econom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hyperlink" Target="https://www.saudigulfprojects.com/2021/10/dar-al-arkan-madinat-al-wouroud-sign-980m-taif-residential-project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www.argaam.com/ar/article/articledetail/id/150602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hyperlink" Target="https://saudiict.com/?p=46287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www.constructionweekonline.com/business/dar-al-arkan-and-compass-project-consulting-ink-partnership-to-establish-consultanc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hyperlink" Target="https://saudi.tpg.media/dar-al-arkan-announces-strategic-partnership-with-compass-project-consulting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alarabiya.net/aswaq/financial-markets/2020/02/26/%D8%AF%D8%A7%D8%B1-%D8%A7%D9%84%D8%A3%D8%B1%D9%83%D8%A7%D9%86-%D8%AA%D8%AF%D8%B1%D8%AC-%D8%B5%D9%83%D9%88%D9%83%D8%A7-%D8%A8%D9%80400-%D9%85%D9%84%D9%8A%D9%88%D9%86-%D8%AF%D9%88%D9%84%D8%A7%D8%B1-%D9%81%D9%8A-%D9%86%D8%A7%D8%B3%D8%AF%D8%A7%D9%83-%D8%AF%D8%A8%D9%8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ajel.sa/WT7LSy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carabia.com/news/view/92165" TargetMode="External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audigazette.com.sa/article/599171/BUSINESS/Dar-Al-Arkan-ranked-among-the-top-30-brands-in-Saudi-Arabia-and-UA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www.okaz.com.sa/economy/saudi/204480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argaam.com/en/article/articledetail/id/142021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gulfnews.com/business/property/saudi-arabias-dar-al-arkan-sets-its-first-european-project-within-a-forest-1.160432329820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argaam.com/ar/article/articledetail/id/142021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amwal-mag.com/%D8%AF%D8%B1%D8%A7-%D8%A7%D9%84%D8%A3%D8%B1%D9%83%D8%A7%D9%86-%D8%AA%D8%AE%D8%B7%D8%B7-%D9%84%D8%A3%D9%83%D8%A8%D8%B1-%D9%85%D8%B4%D8%B1%D9%88%D8%B9-%D8%B9%D9%82%D8%A7%D8%B1%D9%89-%D9%81%D9%89-%D8%A7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zawya.com/mena/en/press-releases/story/Quara_Holding_emerges_as_Saudi_Arabias_most_innovative_technologydriven_investment_holding_company-ZAWYA20201220041633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menafn.com/1101312626/Quara-Holding-Emerges-as-Saudi-Arabias-Most-Innovative-Technology-Driven-Investment-Holding-Compan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9B5CEB-CFA7-D844-8F9D-9A5D7BCD0F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>
                <a:cs typeface="Arial" panose="020B0604020202020204" pitchFamily="34" charset="0"/>
              </a:rPr>
              <a:t>Quara Holding</a:t>
            </a:r>
            <a:br>
              <a:rPr lang="en-US" sz="3600" dirty="0">
                <a:cs typeface="Arial" panose="020B0604020202020204" pitchFamily="34" charset="0"/>
              </a:rPr>
            </a:br>
            <a:r>
              <a:rPr lang="en-US" sz="2400" dirty="0">
                <a:cs typeface="Arial" panose="020B0604020202020204" pitchFamily="34" charset="0"/>
              </a:rPr>
              <a:t>Coverage Highlights</a:t>
            </a:r>
            <a:br>
              <a:rPr lang="en-US" sz="2400" dirty="0">
                <a:cs typeface="Arial" panose="020B0604020202020204" pitchFamily="34" charset="0"/>
              </a:rPr>
            </a:br>
            <a:r>
              <a:rPr lang="en-US" sz="2400" dirty="0">
                <a:cs typeface="Arial" panose="020B0604020202020204" pitchFamily="34" charset="0"/>
              </a:rPr>
              <a:t>2020 - 2021</a:t>
            </a:r>
            <a:endParaRPr lang="en-AE" sz="3600" dirty="0">
              <a:cs typeface="Arial" panose="020B0604020202020204" pitchFamily="3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B1FD137-6BF3-3748-A246-35C09781E8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December 2021</a:t>
            </a:r>
            <a:endParaRPr lang="en-A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992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3" y="663967"/>
            <a:ext cx="10864645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entury Gothic"/>
              </a:rPr>
              <a:t>Dec</a:t>
            </a:r>
            <a:r>
              <a:rPr lang="en-US" sz="2800" b="1" dirty="0">
                <a:solidFill>
                  <a:srgbClr val="7030A0"/>
                </a:solidFill>
                <a:effectLst/>
                <a:latin typeface="Century Gothic"/>
              </a:rPr>
              <a:t> 2020: Quara Holding emerges as Saudi Arabia's most innovative technology-driven investment holding company</a:t>
            </a:r>
            <a:endParaRPr lang="en-US" sz="2800" dirty="0">
              <a:solidFill>
                <a:srgbClr val="7030A0"/>
              </a:solidFill>
              <a:effectLst/>
              <a:latin typeface="Century Gothic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976EAE-0310-48C8-94EF-C6344D14D3DC}"/>
              </a:ext>
            </a:extLst>
          </p:cNvPr>
          <p:cNvSpPr txBox="1"/>
          <p:nvPr/>
        </p:nvSpPr>
        <p:spPr>
          <a:xfrm>
            <a:off x="1705510" y="6452171"/>
            <a:ext cx="235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Al Jazirah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2C140-071E-4BCD-9106-8C56C284E1C0}"/>
              </a:ext>
            </a:extLst>
          </p:cNvPr>
          <p:cNvSpPr txBox="1"/>
          <p:nvPr/>
        </p:nvSpPr>
        <p:spPr>
          <a:xfrm>
            <a:off x="8024117" y="6462454"/>
            <a:ext cx="289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Zawya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07893689-FB7B-43CA-B72D-D10B78990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305" y="2584247"/>
            <a:ext cx="2944313" cy="3701143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1DE061BF-87DA-424A-83ED-897B9FE17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469" y="2584247"/>
            <a:ext cx="2718420" cy="360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24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93" y="633297"/>
            <a:ext cx="10884309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entury Gothic"/>
              </a:rPr>
              <a:t>Dec 2020</a:t>
            </a:r>
            <a:r>
              <a:rPr lang="en-US" sz="2800" b="1" u="none" strike="noStrike" dirty="0">
                <a:solidFill>
                  <a:srgbClr val="7030A0"/>
                </a:solidFill>
                <a:effectLst/>
                <a:latin typeface="Century Gothic"/>
              </a:rPr>
              <a:t>: Quara Holding adopts innovative technology and investment solutions</a:t>
            </a:r>
            <a:endParaRPr lang="en-US" sz="2800" dirty="0">
              <a:solidFill>
                <a:srgbClr val="7030A0"/>
              </a:solidFill>
              <a:effectLst/>
              <a:latin typeface="Century Gothic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Al Jazirah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  Zawya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E64AD10F-394C-4079-BFD0-2346BBF18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92" y="2558984"/>
            <a:ext cx="4119559" cy="3659298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8820F40C-3ECE-4F57-8484-30DBA8889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6758" y="2426755"/>
            <a:ext cx="2809549" cy="37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48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B827E6-831F-3444-ACDB-0CCC49F67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cs typeface="Arial" panose="020B0604020202020204" pitchFamily="34" charset="0"/>
              </a:rPr>
              <a:t>2021</a:t>
            </a:r>
            <a:br>
              <a:rPr lang="en-US" sz="4000" dirty="0">
                <a:cs typeface="Arial" panose="020B0604020202020204" pitchFamily="34" charset="0"/>
              </a:rPr>
            </a:br>
            <a:r>
              <a:rPr lang="en-US" sz="4000" dirty="0">
                <a:cs typeface="Arial" panose="020B0604020202020204" pitchFamily="34" charset="0"/>
              </a:rPr>
              <a:t>Coverage Highlights</a:t>
            </a:r>
            <a:endParaRPr lang="en-AE" sz="4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977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61" y="662793"/>
            <a:ext cx="10874478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entury Gothic"/>
              </a:rPr>
              <a:t>Jan</a:t>
            </a:r>
            <a:r>
              <a:rPr lang="en-US" sz="2800" b="1" u="none" strike="noStrike" dirty="0">
                <a:solidFill>
                  <a:srgbClr val="7030A0"/>
                </a:solidFill>
                <a:effectLst/>
                <a:latin typeface="Century Gothic"/>
              </a:rPr>
              <a:t> 2021: Launching (Quara Finance) for advanced financial technology solutions</a:t>
            </a:r>
            <a:endParaRPr lang="en-US" sz="2800" dirty="0">
              <a:solidFill>
                <a:srgbClr val="7030A0"/>
              </a:solidFill>
              <a:effectLst/>
              <a:latin typeface="Century Gothic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  Okaz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Riyadh Key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E5C7691E-AB85-4C20-AAD2-D5F24B989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91" y="2567807"/>
            <a:ext cx="4302563" cy="3650475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1601CFE3-37C5-4500-8FAE-0D307ED78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706" y="2549324"/>
            <a:ext cx="3976917" cy="36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27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61" y="593967"/>
            <a:ext cx="10542639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entury Gothic"/>
              </a:rPr>
              <a:t>Jan</a:t>
            </a:r>
            <a:r>
              <a:rPr lang="en-US" sz="2800" b="1" u="none" strike="noStrike" dirty="0">
                <a:solidFill>
                  <a:srgbClr val="7030A0"/>
                </a:solidFill>
                <a:effectLst/>
                <a:latin typeface="Century Gothic"/>
              </a:rPr>
              <a:t> 2021: Launching (Quara Finance) for advanced financial technology solutions</a:t>
            </a:r>
            <a:endParaRPr lang="en-US" sz="2800" dirty="0">
              <a:solidFill>
                <a:srgbClr val="7030A0"/>
              </a:solidFill>
              <a:effectLst/>
              <a:latin typeface="Century Gothic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  Okaz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Riyadh Key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E5C7691E-AB85-4C20-AAD2-D5F24B989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91" y="2567807"/>
            <a:ext cx="4302563" cy="3650475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1601CFE3-37C5-4500-8FAE-0D307ED78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706" y="2549324"/>
            <a:ext cx="3976917" cy="36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62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58" y="682458"/>
            <a:ext cx="1088431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Jan 2021: Quara Finance set to provide advanced financial technology solutions for consumers and SMEs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Zawya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962472" y="6439823"/>
            <a:ext cx="2219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Mubasher 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3B4D7540-AC13-4C20-81C4-5C0640844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309" y="2564023"/>
            <a:ext cx="2867562" cy="3648588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F6285317-BECA-4DFC-9BA7-1C5FD1E4F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230" y="2564023"/>
            <a:ext cx="5087357" cy="364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34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87" y="564471"/>
            <a:ext cx="10795819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Jan 2021: </a:t>
            </a:r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Arabian Centres and Quara Finance launch partnership to support SME's in Saudi Arabia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Zawya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962472" y="6439823"/>
            <a:ext cx="2219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Argaam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2180C7E8-4B98-431C-85D9-A9FFEB8EE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407" y="2478300"/>
            <a:ext cx="2568303" cy="3734312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238E7EB7-0EC9-4521-9651-AA2EA7DB0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1578" y="2478300"/>
            <a:ext cx="3229707" cy="38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03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" y="603800"/>
            <a:ext cx="10844981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March 2021: </a:t>
            </a:r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A new prime real estate development in Mecca is launched by Dar Al Arkan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2DEF4184-DEED-43D8-AF01-CEA604800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751" y="2520313"/>
            <a:ext cx="2951445" cy="3736007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83B2A3E4-C27C-42FD-9130-A92CF39E3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138" y="2520313"/>
            <a:ext cx="3530527" cy="3736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77C3C3-DA16-47C6-9074-F95590774509}"/>
              </a:ext>
            </a:extLst>
          </p:cNvPr>
          <p:cNvSpPr txBox="1"/>
          <p:nvPr/>
        </p:nvSpPr>
        <p:spPr>
          <a:xfrm>
            <a:off x="1260960" y="6404566"/>
            <a:ext cx="357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Arabian Business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B27F8-05DB-4129-BAEA-D9285600716A}"/>
              </a:ext>
            </a:extLst>
          </p:cNvPr>
          <p:cNvSpPr txBox="1"/>
          <p:nvPr/>
        </p:nvSpPr>
        <p:spPr>
          <a:xfrm>
            <a:off x="7777537" y="6450628"/>
            <a:ext cx="306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Arab News </a:t>
            </a:r>
          </a:p>
        </p:txBody>
      </p:sp>
    </p:spTree>
    <p:extLst>
      <p:ext uri="{BB962C8B-B14F-4D97-AF65-F5344CB8AC3E}">
        <p14:creationId xmlns:p14="http://schemas.microsoft.com/office/powerpoint/2010/main" val="2330539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623464"/>
            <a:ext cx="10815484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March 2021: A new prime real estate development in Mecca is launched by Dar Al Arkan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264363A0-0B37-47BC-B6BE-AC0B4DA23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309" y="2509508"/>
            <a:ext cx="3319216" cy="3746812"/>
          </a:xfrm>
          <a:prstGeom prst="rect">
            <a:avLst/>
          </a:prstGeom>
        </p:spPr>
      </p:pic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6684183F-6411-4535-AD7C-8F36481A1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878" y="2509508"/>
            <a:ext cx="3712750" cy="3746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Aawsat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962472" y="6439823"/>
            <a:ext cx="2219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Okaz</a:t>
            </a:r>
          </a:p>
        </p:txBody>
      </p:sp>
    </p:spTree>
    <p:extLst>
      <p:ext uri="{BB962C8B-B14F-4D97-AF65-F5344CB8AC3E}">
        <p14:creationId xmlns:p14="http://schemas.microsoft.com/office/powerpoint/2010/main" val="2841552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71" y="849107"/>
            <a:ext cx="11169445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u="none" strike="noStrike" dirty="0">
                <a:solidFill>
                  <a:srgbClr val="7030A0"/>
                </a:solidFill>
                <a:effectLst/>
              </a:rPr>
              <a:t>March 2021: Dar Al Arkan moves actively to spread Saudi Arabian brands overseas and start works on Sidra, the first of its kind vacation and 2nd homes project in Bosnia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Zawya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962472" y="6439823"/>
            <a:ext cx="2219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Argaam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AFE6F-CF61-4771-AE96-43B52E941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364" y="2499080"/>
            <a:ext cx="2558800" cy="3854395"/>
          </a:xfrm>
          <a:prstGeom prst="rect">
            <a:avLst/>
          </a:prstGeom>
        </p:spPr>
      </p:pic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557FAEA6-49A1-4CAD-B367-DE8257DF6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689" y="2499079"/>
            <a:ext cx="3492409" cy="385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14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214449-2D06-4D26-83F9-6B9E716481F1}"/>
              </a:ext>
            </a:extLst>
          </p:cNvPr>
          <p:cNvSpPr txBox="1">
            <a:spLocks/>
          </p:cNvSpPr>
          <p:nvPr/>
        </p:nvSpPr>
        <p:spPr>
          <a:xfrm>
            <a:off x="1678897" y="1868129"/>
            <a:ext cx="2472467" cy="3243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Contents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EB8D81-8104-4C9F-9A7D-E8A44D090B97}"/>
              </a:ext>
            </a:extLst>
          </p:cNvPr>
          <p:cNvSpPr txBox="1">
            <a:spLocks/>
          </p:cNvSpPr>
          <p:nvPr/>
        </p:nvSpPr>
        <p:spPr>
          <a:xfrm>
            <a:off x="4768418" y="1189702"/>
            <a:ext cx="5744685" cy="4602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000" b="1" dirty="0">
              <a:solidFill>
                <a:srgbClr val="FFFFF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2020 Coverage Highlights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2021 Coverage Highlights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69DAD74-770B-48E6-9956-746C30B6C5A8}"/>
              </a:ext>
            </a:extLst>
          </p:cNvPr>
          <p:cNvCxnSpPr>
            <a:cxnSpLocks/>
          </p:cNvCxnSpPr>
          <p:nvPr/>
        </p:nvCxnSpPr>
        <p:spPr>
          <a:xfrm>
            <a:off x="1798819" y="3901678"/>
            <a:ext cx="206633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06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3" y="665693"/>
            <a:ext cx="11388655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March 2021: Dar Al Arkan moves actively to spread Saudi Arabian brands overseas and start works on Sidra, the first of its kind vacation and 2nd homes project in Bosnia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Argaam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962472" y="6439823"/>
            <a:ext cx="2219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Okaz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F992FE39-6353-4314-9824-F537C554D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167" y="2518830"/>
            <a:ext cx="3610245" cy="3699452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9878C553-46BF-4CFC-BCE7-8D8F8752A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143" y="2583834"/>
            <a:ext cx="4301994" cy="366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13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7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68" y="489508"/>
            <a:ext cx="10884309" cy="1358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entury Gothic"/>
              </a:rPr>
              <a:t>March 2021</a:t>
            </a:r>
            <a:r>
              <a:rPr lang="en-US" sz="2800" b="1" u="none" strike="noStrike" kern="1200" dirty="0">
                <a:solidFill>
                  <a:srgbClr val="7030A0"/>
                </a:solidFill>
                <a:effectLst/>
                <a:latin typeface="Century Gothic"/>
              </a:rPr>
              <a:t>: Chairman of Dar Al Arkan: We have 6 projects under implementation, marketing and study... and the liquidity situation is more than good</a:t>
            </a:r>
            <a:endParaRPr lang="en-US" sz="2800" kern="1200" dirty="0">
              <a:solidFill>
                <a:srgbClr val="7030A0"/>
              </a:solidFill>
              <a:effectLst/>
              <a:latin typeface="Century Gothic"/>
            </a:endParaRPr>
          </a:p>
        </p:txBody>
      </p:sp>
      <p:pic>
        <p:nvPicPr>
          <p:cNvPr id="5" name="Picture 4" descr="Graphical user interface, tex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F6EE1D3-DEAF-4062-869F-AA624951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970" y="1864213"/>
            <a:ext cx="3876165" cy="4145631"/>
          </a:xfrm>
          <a:prstGeom prst="rect">
            <a:avLst/>
          </a:prstGeom>
        </p:spPr>
      </p:pic>
      <p:sp>
        <p:nvSpPr>
          <p:cNvPr id="37" name="Rectangle 19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471534-5475-4A99-A3CB-3266534849BC}"/>
              </a:ext>
            </a:extLst>
          </p:cNvPr>
          <p:cNvSpPr txBox="1"/>
          <p:nvPr/>
        </p:nvSpPr>
        <p:spPr>
          <a:xfrm>
            <a:off x="4723360" y="5915815"/>
            <a:ext cx="343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              </a:t>
            </a:r>
            <a:r>
              <a:rPr lang="en-US" b="1" dirty="0">
                <a:solidFill>
                  <a:srgbClr val="7030A0"/>
                </a:solidFill>
                <a:latin typeface="Century Gothic" panose="020B0502020202020204" pitchFamily="34" charset="0"/>
              </a:rPr>
              <a:t>Argaam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6210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9" y="634468"/>
            <a:ext cx="10992006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April 2021: Quara holding announces strategic partnership with CRMNEXT to drive digital transformation and deliver high impact customer experience solutions in KSA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Trade Arabia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8111613" y="6427242"/>
            <a:ext cx="264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TechToday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B7C67BF4-5F52-41D8-877F-681F86E41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825" y="2558984"/>
            <a:ext cx="4244786" cy="3659298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43829679-292E-4951-AD67-F14753B9A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0182" y="2558984"/>
            <a:ext cx="4612263" cy="358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94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13" y="703296"/>
            <a:ext cx="11130116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April 2021: Quara holding announces strategic partnership with CRMNEXT to drive digital transformation and deliver high impact customer experience solutions in KSA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 Okaz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Saudiict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2310B4BC-E781-4FBC-B3A6-A105638B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74" y="2558984"/>
            <a:ext cx="4338882" cy="3659298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2BA6DE61-15D2-4717-AC62-3361D3F3F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493" y="2558984"/>
            <a:ext cx="2856079" cy="369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15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13" y="703296"/>
            <a:ext cx="11130116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April 2021: Dar Al Arkan brings world’s first villas with Versace Home interiors at Shams Ar Riyadh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       Construction Week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6705888" y="6427242"/>
            <a:ext cx="499336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               Commercial Interior Design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4DD84AE0-E954-417E-BF66-73E255CD3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2" y="2478328"/>
            <a:ext cx="2624138" cy="3774594"/>
          </a:xfrm>
          <a:prstGeom prst="rect">
            <a:avLst/>
          </a:prstGeom>
        </p:spPr>
      </p:pic>
      <p:pic>
        <p:nvPicPr>
          <p:cNvPr id="5" name="Picture 5" descr="A picture containing text, screenshot, indoor, decorated&#10;&#10;Description automatically generated">
            <a:extLst>
              <a:ext uri="{FF2B5EF4-FFF2-40B4-BE49-F238E27FC236}">
                <a16:creationId xmlns:a16="http://schemas.microsoft.com/office/drawing/2014/main" id="{52EA422A-03BE-426E-990A-1D7904E5C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088" y="2558271"/>
            <a:ext cx="3195637" cy="369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91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13" y="703296"/>
            <a:ext cx="11130116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April 2021: Dar Al Arkan brings world’s first villas with Versace Home interiors at Shams Ar Riyadh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      Arabian Business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6705888" y="6427242"/>
            <a:ext cx="499336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                               Zawya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5" descr="Text, letter&#10;&#10;Description automatically generated">
            <a:extLst>
              <a:ext uri="{FF2B5EF4-FFF2-40B4-BE49-F238E27FC236}">
                <a16:creationId xmlns:a16="http://schemas.microsoft.com/office/drawing/2014/main" id="{3D750697-4AB4-4752-8ED0-7BCA46CBB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900" y="2475464"/>
            <a:ext cx="3211512" cy="3780320"/>
          </a:xfrm>
          <a:prstGeom prst="rect">
            <a:avLst/>
          </a:prstGeom>
        </p:spPr>
      </p:pic>
      <p:pic>
        <p:nvPicPr>
          <p:cNvPr id="6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1E167F8-BAC0-4889-8493-F5479DB4F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08" y="2498725"/>
            <a:ext cx="2260007" cy="37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86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71" y="639718"/>
            <a:ext cx="10943303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May 2021: Dar Al Arkan reveals exclusive villas in Shams Ar Riyadh designed by ELIE SAAB setting new standards for premium living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Arab News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Arabian Business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C813B3BE-6475-4F1E-83EC-598F5E2D1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326" y="2499744"/>
            <a:ext cx="3506899" cy="3746561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A401921C-D306-4D4D-8149-4FA78EB8A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593" y="2499744"/>
            <a:ext cx="3229109" cy="371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3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807" y="663967"/>
            <a:ext cx="10924754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May 2021: Dar Al Arkan reveals exclusive villas in Shams Ar Riyadh designed by ELIE SAAB setting new standards for premium living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Arabian Business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Al Arabiya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A9D78367-138B-4516-886C-5F9F31AB2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586" y="2485445"/>
            <a:ext cx="2820747" cy="3868030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08D2D912-D122-439F-A86E-4AE28097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969" y="2578256"/>
            <a:ext cx="4870592" cy="34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7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3971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June 2021: Quara Holding partners with blockchain technology leader, ConsenSys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Arab News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Zawya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71976-18A1-4C8E-A262-4D1095680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179" y="2558129"/>
            <a:ext cx="1493066" cy="3744756"/>
          </a:xfrm>
          <a:prstGeom prst="rect">
            <a:avLst/>
          </a:prstGeom>
        </p:spPr>
      </p:pic>
      <p:pic>
        <p:nvPicPr>
          <p:cNvPr id="15" name="Picture 14">
            <a:hlinkClick r:id="rId3"/>
            <a:extLst>
              <a:ext uri="{FF2B5EF4-FFF2-40B4-BE49-F238E27FC236}">
                <a16:creationId xmlns:a16="http://schemas.microsoft.com/office/drawing/2014/main" id="{FFFC5C62-1B97-46F2-BC04-FA738C977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659" y="2558128"/>
            <a:ext cx="4789193" cy="357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04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3971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June 2021: Quara Holding partners with blockchain technology leader, ConsenSys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Arriyadiyah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Saudiict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82718-D34B-446A-B256-26C7C4E36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48" y="2921002"/>
            <a:ext cx="4716888" cy="3079106"/>
          </a:xfrm>
          <a:prstGeom prst="rect">
            <a:avLst/>
          </a:prstGeom>
        </p:spPr>
      </p:pic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CDC96A50-85D8-4E30-BBDF-30614E898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396" y="2673817"/>
            <a:ext cx="2750051" cy="359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12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7C1701A-57D3-CE4F-BA8F-1DE4D0B2F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entury Gothic" panose="020B0502020202020204" pitchFamily="34" charset="0"/>
              </a:rPr>
              <a:t>2020</a:t>
            </a:r>
            <a:br>
              <a:rPr lang="en-US" sz="4000" dirty="0">
                <a:latin typeface="Century Gothic" panose="020B0502020202020204" pitchFamily="34" charset="0"/>
              </a:rPr>
            </a:br>
            <a:r>
              <a:rPr lang="en-US" sz="4000" dirty="0">
                <a:latin typeface="Century Gothic" panose="020B0502020202020204" pitchFamily="34" charset="0"/>
              </a:rPr>
              <a:t>Coverage Highlights</a:t>
            </a:r>
            <a:endParaRPr lang="en-AE" sz="4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106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39718"/>
            <a:ext cx="10552471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June 2021: Quara Finance named 'Fastest Growing SME Finance Company' by Global Business Outlook 2021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Zawya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46412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Carnews 2day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A1C0F1EE-1F7D-4C4E-96CE-B162F4FE9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980" y="2578814"/>
            <a:ext cx="3886410" cy="3639468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CB78A2F7-F4E9-48EE-B397-409E7D927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056" y="2507418"/>
            <a:ext cx="2595842" cy="37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46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53" y="728209"/>
            <a:ext cx="11228438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June 2021: Dar Al Arkan marks regional first with 3D Construction Printing technology for high-speed, quality construction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The National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46412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Arab News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C5D3A-6AFC-4303-9478-E0F01557F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507418"/>
            <a:ext cx="3858802" cy="3804576"/>
          </a:xfrm>
          <a:prstGeom prst="rect">
            <a:avLst/>
          </a:prstGeom>
        </p:spPr>
      </p:pic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B6EBD9CB-836A-4A2C-87D3-57551A4C6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921" y="2499239"/>
            <a:ext cx="3639224" cy="38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24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4" y="703302"/>
            <a:ext cx="11320367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June 2021: Dar Al Arkan marks regional first with 3D Construction Printing technology for high-speed, quality construction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Arabian Business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46412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Al Arabiya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621FFF-DD6E-4FCF-8812-3910D5656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959" y="2576536"/>
            <a:ext cx="2779941" cy="3743635"/>
          </a:xfrm>
          <a:prstGeom prst="rect">
            <a:avLst/>
          </a:prstGeom>
        </p:spPr>
      </p:pic>
      <p:pic>
        <p:nvPicPr>
          <p:cNvPr id="15" name="Picture 14">
            <a:hlinkClick r:id="rId3"/>
            <a:extLst>
              <a:ext uri="{FF2B5EF4-FFF2-40B4-BE49-F238E27FC236}">
                <a16:creationId xmlns:a16="http://schemas.microsoft.com/office/drawing/2014/main" id="{68AA3C13-D1D3-4B3C-A236-7344B595C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015" y="2606355"/>
            <a:ext cx="5003916" cy="361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79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8" y="643696"/>
            <a:ext cx="11321405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June 2021: Dar Al Arkan and SNASCO Real Estate launch joint venture to develop luxury real estate tower on Jeddah Corniche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Arab News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46412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Gulf News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913EC-3290-4024-8991-7AF1DB2BB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80" y="3310580"/>
            <a:ext cx="5439735" cy="1077737"/>
          </a:xfrm>
          <a:prstGeom prst="rect">
            <a:avLst/>
          </a:prstGeom>
        </p:spPr>
      </p:pic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2A72793-9593-4260-AF97-EECD45411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412" y="2592702"/>
            <a:ext cx="2832803" cy="359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10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8" y="643696"/>
            <a:ext cx="11085431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entury Gothic"/>
              </a:rPr>
              <a:t>Aug 2021: Quara Finance signs partnership agreement with Qobolak Study Abroad, widening access to higher education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              Zawya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46412" y="6427242"/>
            <a:ext cx="331855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             Abu Dhabi Env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6E3F2CC-6FE8-4F5C-B7DF-F9CD82532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2515001"/>
            <a:ext cx="2878137" cy="3733000"/>
          </a:xfrm>
          <a:prstGeom prst="rect">
            <a:avLst/>
          </a:prstGeom>
        </p:spPr>
      </p:pic>
      <p:pic>
        <p:nvPicPr>
          <p:cNvPr id="5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764EBD9-DA81-403C-9424-1B04AB526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837" y="2516837"/>
            <a:ext cx="3148012" cy="37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33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681" y="486379"/>
            <a:ext cx="10210800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entury Gothic"/>
              </a:rPr>
              <a:t>Sept 2021: Quara</a:t>
            </a:r>
            <a:r>
              <a:rPr lang="en-US" sz="2800" b="1" u="none" strike="noStrike" dirty="0">
                <a:solidFill>
                  <a:srgbClr val="7030A0"/>
                </a:solidFill>
                <a:effectLst/>
                <a:latin typeface="Century Gothic"/>
              </a:rPr>
              <a:t> Finance Renews its Financing Service Agreement with ‘Jarir Bookstore’</a:t>
            </a:r>
            <a:endParaRPr lang="en-US" sz="2800" dirty="0">
              <a:solidFill>
                <a:srgbClr val="7030A0"/>
              </a:solidFill>
              <a:effectLst/>
              <a:latin typeface="Century Gothic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422299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Zawya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46412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Riyadh Key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9383FC19-74B2-4F8E-AC35-09A8BF71A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20" y="2468631"/>
            <a:ext cx="4467394" cy="3648084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DF40ED34-5A6E-4636-8E30-A477296F6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797" y="2613061"/>
            <a:ext cx="3655782" cy="352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73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3" y="486379"/>
            <a:ext cx="10894142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entury Gothic"/>
              </a:rPr>
              <a:t>Sept 2021: Quara Finance signs an agreement with Creative Future for Digital Brokerage to be part of ‘Tanwil’ portal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              Aleqt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46412" y="6427242"/>
            <a:ext cx="331855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             Mubasher </a:t>
            </a:r>
          </a:p>
        </p:txBody>
      </p:sp>
      <p:pic>
        <p:nvPicPr>
          <p:cNvPr id="3" name="Picture 3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71DF399B-0444-44AA-88C2-C154F91CA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75" y="2612397"/>
            <a:ext cx="3775075" cy="368901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6BE66D6-73C6-4461-A50C-0C4A12482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462" y="2510456"/>
            <a:ext cx="2743200" cy="37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86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681" y="486379"/>
            <a:ext cx="10210800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entury Gothic"/>
              </a:rPr>
              <a:t>Sept 2021: Quara Finance receives two prestigious awards from World Business Outlook Awards 2021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              ME News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46412" y="6427242"/>
            <a:ext cx="331855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             Rowad Al Aamal</a:t>
            </a:r>
          </a:p>
        </p:txBody>
      </p:sp>
      <p:pic>
        <p:nvPicPr>
          <p:cNvPr id="14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C525A3A-F7D7-4EB5-BD51-7E1A92A94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525" y="2551369"/>
            <a:ext cx="3529012" cy="3644387"/>
          </a:xfrm>
          <a:prstGeom prst="rect">
            <a:avLst/>
          </a:prstGeom>
        </p:spPr>
      </p:pic>
      <p:pic>
        <p:nvPicPr>
          <p:cNvPr id="15" name="Picture 15" descr="Text&#10;&#10;Description automatically generated">
            <a:extLst>
              <a:ext uri="{FF2B5EF4-FFF2-40B4-BE49-F238E27FC236}">
                <a16:creationId xmlns:a16="http://schemas.microsoft.com/office/drawing/2014/main" id="{A26DEE58-49BC-4320-A94C-BB073C788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463" y="2562191"/>
            <a:ext cx="3743325" cy="363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13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681" y="486379"/>
            <a:ext cx="10210800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Oct 2021: Quara Finance signs strategic agreements with three leading medical centers in Saudi Arabia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Arriyadiyah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46412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Eat’N Stays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B0A5C-4B52-42E3-8E63-6C2C18E35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18" y="3429000"/>
            <a:ext cx="5269117" cy="1045345"/>
          </a:xfrm>
          <a:prstGeom prst="rect">
            <a:avLst/>
          </a:prstGeom>
        </p:spPr>
      </p:pic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6AF89196-1BC2-4256-B978-72C5DDF5E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125" y="2577852"/>
            <a:ext cx="3543395" cy="34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0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4" y="486379"/>
            <a:ext cx="11061291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entury Gothic"/>
              </a:rPr>
              <a:t>Oct 2021: Dar</a:t>
            </a:r>
            <a:r>
              <a:rPr lang="en-US" sz="2800" b="1" u="none" strike="noStrike" dirty="0">
                <a:solidFill>
                  <a:srgbClr val="7030A0"/>
                </a:solidFill>
                <a:effectLst/>
                <a:latin typeface="Century Gothic"/>
              </a:rPr>
              <a:t> Al Arkan teams with Missoni to deliver the exclusive Urban Oasis water-front residential tower in Dubai</a:t>
            </a:r>
            <a:endParaRPr lang="en-US" sz="2800" dirty="0">
              <a:solidFill>
                <a:srgbClr val="7030A0"/>
              </a:solidFill>
              <a:effectLst/>
              <a:latin typeface="Century Gothic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Gulf News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46412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The National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075DFC-D083-47C8-9AEF-2D44BE0BB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33" y="2465378"/>
            <a:ext cx="1732720" cy="3752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C41F55-DFD7-4599-BC84-47CD69F7E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262" y="2504239"/>
            <a:ext cx="3207031" cy="37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60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3" y="711954"/>
            <a:ext cx="11437817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effectLst/>
              </a:rPr>
              <a:t>Feb 2020: Saudi Arabia’s Dar Al Arkan lists $400m sukuk on Nasdaq Dubai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976EAE-0310-48C8-94EF-C6344D14D3DC}"/>
              </a:ext>
            </a:extLst>
          </p:cNvPr>
          <p:cNvSpPr txBox="1"/>
          <p:nvPr/>
        </p:nvSpPr>
        <p:spPr>
          <a:xfrm>
            <a:off x="1705510" y="6452171"/>
            <a:ext cx="235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Gulf Business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2C140-071E-4BCD-9106-8C56C284E1C0}"/>
              </a:ext>
            </a:extLst>
          </p:cNvPr>
          <p:cNvSpPr txBox="1"/>
          <p:nvPr/>
        </p:nvSpPr>
        <p:spPr>
          <a:xfrm>
            <a:off x="8024117" y="6462454"/>
            <a:ext cx="289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WAM</a:t>
            </a:r>
          </a:p>
        </p:txBody>
      </p:sp>
      <p:pic>
        <p:nvPicPr>
          <p:cNvPr id="15" name="Picture 14">
            <a:hlinkClick r:id="rId2"/>
            <a:extLst>
              <a:ext uri="{FF2B5EF4-FFF2-40B4-BE49-F238E27FC236}">
                <a16:creationId xmlns:a16="http://schemas.microsoft.com/office/drawing/2014/main" id="{273B1889-2C04-4FF3-AC37-D2E7165B8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391" y="2592388"/>
            <a:ext cx="3196290" cy="3573107"/>
          </a:xfrm>
          <a:prstGeom prst="rect">
            <a:avLst/>
          </a:prstGeom>
        </p:spPr>
      </p:pic>
      <p:pic>
        <p:nvPicPr>
          <p:cNvPr id="17" name="Picture 16">
            <a:hlinkClick r:id="rId4"/>
            <a:extLst>
              <a:ext uri="{FF2B5EF4-FFF2-40B4-BE49-F238E27FC236}">
                <a16:creationId xmlns:a16="http://schemas.microsoft.com/office/drawing/2014/main" id="{5325BE35-806D-4415-A56F-6EFCC16B7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795" y="2713597"/>
            <a:ext cx="4498677" cy="331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70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10" y="486379"/>
            <a:ext cx="11100619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entury Gothic"/>
              </a:rPr>
              <a:t>Oct 2021: Dar</a:t>
            </a:r>
            <a:r>
              <a:rPr lang="en-US" sz="2800" b="1" u="none" strike="noStrike" dirty="0">
                <a:solidFill>
                  <a:srgbClr val="7030A0"/>
                </a:solidFill>
                <a:effectLst/>
                <a:latin typeface="Century Gothic"/>
              </a:rPr>
              <a:t> Al Arkan teams with Missoni to deliver the exclusive Urban Oasis water-front residential tower in Dubai</a:t>
            </a:r>
            <a:endParaRPr lang="en-US" sz="2800" dirty="0">
              <a:solidFill>
                <a:srgbClr val="7030A0"/>
              </a:solidFill>
              <a:effectLst/>
              <a:latin typeface="Century Gothic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Al Khaleej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46412" y="6427242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Al Watan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3C985-3EB6-4149-9640-E5DEE932E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41" y="2755338"/>
            <a:ext cx="5023413" cy="2858219"/>
          </a:xfrm>
          <a:prstGeom prst="rect">
            <a:avLst/>
          </a:prstGeom>
        </p:spPr>
      </p:pic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F56C212-E899-47DB-920A-EE142FDB5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822" y="2535304"/>
            <a:ext cx="4327941" cy="35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31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4" y="584702"/>
            <a:ext cx="10923639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Oct 2021: Dar Al Arkan and Qetaifan Projects partner to develop premium sea-front project on Qetaifan Island North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Gulf Business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4337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 MEED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FADB7CB4-5674-444E-A5FD-18E325689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83" y="2570391"/>
            <a:ext cx="3387327" cy="3647891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986EB2B8-E7DE-4593-BD4E-97E15429F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071" y="2570391"/>
            <a:ext cx="3306707" cy="360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58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4" y="506043"/>
            <a:ext cx="10913807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Oct 2021: Dar Al Arkan and Qetaifan Projects partner to develop premium sea-front project on Qetaifan Island North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Arriyadiyah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4337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 Al Riyadh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3A6E3932-51B9-44F2-B054-F5B9F0EF5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309" y="2605880"/>
            <a:ext cx="3456096" cy="3612402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1326DEDA-027A-4324-9556-FF8504997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485" y="2605879"/>
            <a:ext cx="3243309" cy="363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22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4" y="612456"/>
            <a:ext cx="10650564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Oct 2021: Dar Al Arkan and Madinat Al Wouroud join forces for a premium eco-friendly residential project nestled within Taif’s breath-taking nature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Arab News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4337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Saudi Gulf Projects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3B88E8E-F950-484C-B140-B15BBE3E4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54" y="2605879"/>
            <a:ext cx="3507067" cy="3612403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9B37C625-3DA9-468E-976A-9C6F58AA9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4516" y="2605878"/>
            <a:ext cx="3474601" cy="361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917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5" y="651784"/>
            <a:ext cx="11130116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Oct 2021: Dar Al Arkan and Madinat Al Wouroud join forces for a premium eco-friendly residential project nestled within Taif’s breath-taking nature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Argaam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4337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Saudiict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1F57DF9E-72EA-4CA6-9DF3-F9127A0B0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873" y="2605878"/>
            <a:ext cx="3066753" cy="3612403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7FD5C846-4469-4897-8974-D62F69212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4244" y="2492335"/>
            <a:ext cx="3125866" cy="372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5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22" y="651784"/>
            <a:ext cx="11465195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  <a:latin typeface="Century Gothic"/>
              </a:rPr>
              <a:t>Oct 2021: </a:t>
            </a:r>
            <a:r>
              <a:rPr lang="en-US" sz="2800" dirty="0">
                <a:solidFill>
                  <a:srgbClr val="7030A0"/>
                </a:solidFill>
                <a:latin typeface="Century Gothic"/>
              </a:rPr>
              <a:t>Quara Finance continues to expand its focus on the education sector by partnering with new certified educational providers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            Zawya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4337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Saudiict</a:t>
            </a:r>
          </a:p>
        </p:txBody>
      </p:sp>
      <p:pic>
        <p:nvPicPr>
          <p:cNvPr id="3" name="Picture 4" descr="Text, letter&#10;&#10;Description automatically generated">
            <a:extLst>
              <a:ext uri="{FF2B5EF4-FFF2-40B4-BE49-F238E27FC236}">
                <a16:creationId xmlns:a16="http://schemas.microsoft.com/office/drawing/2014/main" id="{CA949286-565F-4073-B1B6-DEB766061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2" y="2491869"/>
            <a:ext cx="2743200" cy="3795138"/>
          </a:xfrm>
          <a:prstGeom prst="rect">
            <a:avLst/>
          </a:prstGeom>
        </p:spPr>
      </p:pic>
      <p:pic>
        <p:nvPicPr>
          <p:cNvPr id="5" name="Picture 5" descr="A picture containing text, screenshot, document, vector graphics&#10;&#10;Description automatically generated">
            <a:extLst>
              <a:ext uri="{FF2B5EF4-FFF2-40B4-BE49-F238E27FC236}">
                <a16:creationId xmlns:a16="http://schemas.microsoft.com/office/drawing/2014/main" id="{83DC0092-3F36-4C41-A3C5-70E20439F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087" y="2488279"/>
            <a:ext cx="2679700" cy="37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75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entury Gothic"/>
              </a:rPr>
              <a:t>Oct</a:t>
            </a:r>
            <a:r>
              <a:rPr lang="en-US" sz="2800" kern="1200" dirty="0">
                <a:solidFill>
                  <a:srgbClr val="7030A0"/>
                </a:solidFill>
                <a:latin typeface="Century Gothic"/>
              </a:rPr>
              <a:t> 2021: Dar Al Arkan brings world’s first villas with Versace Home interiors at Shams Ar Riyadh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EF0AE-A206-4C3F-91BE-0DDB510DF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046" y="1789663"/>
            <a:ext cx="3519658" cy="4164273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9A3422-F77C-400B-B71F-AA5706189250}"/>
              </a:ext>
            </a:extLst>
          </p:cNvPr>
          <p:cNvSpPr txBox="1"/>
          <p:nvPr/>
        </p:nvSpPr>
        <p:spPr>
          <a:xfrm>
            <a:off x="3996752" y="6260497"/>
            <a:ext cx="4356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           Design Middle East</a:t>
            </a:r>
          </a:p>
        </p:txBody>
      </p:sp>
    </p:spTree>
    <p:extLst>
      <p:ext uri="{BB962C8B-B14F-4D97-AF65-F5344CB8AC3E}">
        <p14:creationId xmlns:p14="http://schemas.microsoft.com/office/powerpoint/2010/main" val="2229245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365126"/>
            <a:ext cx="10707914" cy="657429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entury Gothic"/>
              </a:rPr>
              <a:t>Nov</a:t>
            </a:r>
            <a:r>
              <a:rPr lang="en-US" sz="2800" kern="1200" dirty="0">
                <a:solidFill>
                  <a:srgbClr val="7030A0"/>
                </a:solidFill>
                <a:latin typeface="Century Gothic"/>
              </a:rPr>
              <a:t> 2021: Designing luxury experience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9A3422-F77C-400B-B71F-AA5706189250}"/>
              </a:ext>
            </a:extLst>
          </p:cNvPr>
          <p:cNvSpPr txBox="1"/>
          <p:nvPr/>
        </p:nvSpPr>
        <p:spPr>
          <a:xfrm>
            <a:off x="3721448" y="6339155"/>
            <a:ext cx="4356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           Construction Business News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75EC2-0C79-4A0C-9300-86B70673F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053" y="1170133"/>
            <a:ext cx="3799756" cy="502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42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40" y="799270"/>
            <a:ext cx="11051458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Dec 2021: Dar Al Arkan Announces Strategic Partnership with Compass Project Consulting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68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Construction Week Online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4337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Saudi Projects</a:t>
            </a:r>
          </a:p>
        </p:txBody>
      </p:sp>
      <p:pic>
        <p:nvPicPr>
          <p:cNvPr id="15" name="Picture 14">
            <a:hlinkClick r:id="rId2"/>
            <a:extLst>
              <a:ext uri="{FF2B5EF4-FFF2-40B4-BE49-F238E27FC236}">
                <a16:creationId xmlns:a16="http://schemas.microsoft.com/office/drawing/2014/main" id="{A30CE1AD-D73E-4032-BF81-5E930C861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649" y="2530135"/>
            <a:ext cx="2809089" cy="3715409"/>
          </a:xfrm>
          <a:prstGeom prst="rect">
            <a:avLst/>
          </a:prstGeom>
        </p:spPr>
      </p:pic>
      <p:pic>
        <p:nvPicPr>
          <p:cNvPr id="17" name="Picture 16">
            <a:hlinkClick r:id="rId4"/>
            <a:extLst>
              <a:ext uri="{FF2B5EF4-FFF2-40B4-BE49-F238E27FC236}">
                <a16:creationId xmlns:a16="http://schemas.microsoft.com/office/drawing/2014/main" id="{5537977A-C778-4E50-A71A-EE81AA6F9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877" y="2706872"/>
            <a:ext cx="4951129" cy="332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509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81" y="750107"/>
            <a:ext cx="11130116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Dec</a:t>
            </a:r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 2021: Dar Al Arkan Announces Strategic Partnership with Compass Project Consulting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Arriyadiyah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4337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Al Bilad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58FCE-AE72-4FDD-A39A-6617EDF54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903" y="2658278"/>
            <a:ext cx="2740889" cy="3695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049864-79C2-4261-95F6-52F1EC92A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564" y="2929631"/>
            <a:ext cx="5344876" cy="269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64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13" y="721785"/>
            <a:ext cx="112776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entury Gothic"/>
              </a:rPr>
              <a:t>Feb 2020</a:t>
            </a:r>
            <a:r>
              <a:rPr lang="en-US" sz="2800" b="1" dirty="0">
                <a:solidFill>
                  <a:srgbClr val="7030A0"/>
                </a:solidFill>
                <a:effectLst/>
                <a:latin typeface="Century Gothic"/>
              </a:rPr>
              <a:t>: Saudi Arabia’s Dar Al Arkan lists $400m sukuk on Nasdaq Dubai</a:t>
            </a:r>
            <a:endParaRPr lang="en-US" sz="2800" dirty="0">
              <a:solidFill>
                <a:srgbClr val="7030A0"/>
              </a:solidFill>
              <a:effectLst/>
              <a:latin typeface="Century Gothic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976EAE-0310-48C8-94EF-C6344D14D3DC}"/>
              </a:ext>
            </a:extLst>
          </p:cNvPr>
          <p:cNvSpPr txBox="1"/>
          <p:nvPr/>
        </p:nvSpPr>
        <p:spPr>
          <a:xfrm>
            <a:off x="1705510" y="6452171"/>
            <a:ext cx="235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Al Arabiya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2C140-071E-4BCD-9106-8C56C284E1C0}"/>
              </a:ext>
            </a:extLst>
          </p:cNvPr>
          <p:cNvSpPr txBox="1"/>
          <p:nvPr/>
        </p:nvSpPr>
        <p:spPr>
          <a:xfrm>
            <a:off x="8024117" y="6462454"/>
            <a:ext cx="289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Ajel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7F0ED32B-43A4-4724-BECF-942A8F2BE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632233"/>
            <a:ext cx="4129821" cy="3608769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34E89C37-D563-4E54-85B9-52C6B7937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427" y="2650990"/>
            <a:ext cx="3864023" cy="359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269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61" y="809523"/>
            <a:ext cx="10864455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Dec 2021: Dar Al Arkan teams with Pagani Automobili to unveil the ultra-exclusive DaVinci Residential Tower in Dubai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Gulf News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4337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The National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7807E-F15D-4DF3-B984-BA03EAD99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507" y="2495297"/>
            <a:ext cx="3710866" cy="3807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9A55F-ABAD-4768-B762-21C836EDD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136" y="2814307"/>
            <a:ext cx="4918080" cy="326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83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83" y="809523"/>
            <a:ext cx="10843036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Dec 2021: Dar Al Arkan teams with Pagani Automobili to unveil the ultra-exclusive DaVinci Residential Tower in Dubai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Al Khaleej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4337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CNBC Arabia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9ED005-3BE9-493C-8E29-00ECF507B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83" y="2668234"/>
            <a:ext cx="5131930" cy="3380243"/>
          </a:xfrm>
          <a:prstGeom prst="rect">
            <a:avLst/>
          </a:prstGeom>
        </p:spPr>
      </p:pic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672818C4-7A82-4FDF-8447-7F1971007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138" y="2532355"/>
            <a:ext cx="3239812" cy="368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30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83" y="809523"/>
            <a:ext cx="10941359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none" strike="noStrike" dirty="0">
                <a:solidFill>
                  <a:srgbClr val="7030A0"/>
                </a:solidFill>
                <a:effectLst/>
              </a:rPr>
              <a:t>Dec 2021: Dar Al Arkan teams with Pagani Automobili to unveil the ultra-exclusive DaVinci Residential Tower in Dubai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4899E-3302-4AA1-8CCC-9E6FE4A12FB9}"/>
              </a:ext>
            </a:extLst>
          </p:cNvPr>
          <p:cNvSpPr txBox="1"/>
          <p:nvPr/>
        </p:nvSpPr>
        <p:spPr>
          <a:xfrm>
            <a:off x="1437309" y="6353475"/>
            <a:ext cx="30114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            Dubai TV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F4706-9FD2-44AD-808D-70A312484558}"/>
              </a:ext>
            </a:extLst>
          </p:cNvPr>
          <p:cNvSpPr txBox="1"/>
          <p:nvPr/>
        </p:nvSpPr>
        <p:spPr>
          <a:xfrm>
            <a:off x="7436138" y="6424337"/>
            <a:ext cx="331855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                Al Arabiya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3E81F1F-CC9D-443B-9CBC-42355E6FA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87" y="2526498"/>
            <a:ext cx="4100512" cy="369412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8D0187B-2FC3-47A6-B80A-F24FFE04A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2777468"/>
            <a:ext cx="5418137" cy="300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37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14F87-0187-49F5-8AFA-843EEC98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7030A0"/>
                </a:solidFill>
              </a:rPr>
              <a:t>By numbers: May – Dec 2021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659FDF-EF7D-4D4A-AE9F-561A63E63F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821995"/>
              </p:ext>
            </p:extLst>
          </p:nvPr>
        </p:nvGraphicFramePr>
        <p:xfrm>
          <a:off x="787400" y="1712913"/>
          <a:ext cx="10707688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1195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9B5CEB-CFA7-D844-8F9D-9A5D7BCD0F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>
                <a:cs typeface="Arial" panose="020B0604020202020204" pitchFamily="34" charset="0"/>
              </a:rPr>
              <a:t>Quara Holding</a:t>
            </a:r>
            <a:br>
              <a:rPr lang="en-US" sz="3600" dirty="0">
                <a:cs typeface="Arial" panose="020B0604020202020204" pitchFamily="34" charset="0"/>
              </a:rPr>
            </a:br>
            <a:r>
              <a:rPr lang="en-US" sz="2400" dirty="0">
                <a:cs typeface="Arial" panose="020B0604020202020204" pitchFamily="34" charset="0"/>
              </a:rPr>
              <a:t>Coverage Highlights</a:t>
            </a:r>
            <a:br>
              <a:rPr lang="en-US" sz="2400" dirty="0">
                <a:cs typeface="Arial" panose="020B0604020202020204" pitchFamily="34" charset="0"/>
              </a:rPr>
            </a:br>
            <a:r>
              <a:rPr lang="en-US" sz="2400" dirty="0">
                <a:cs typeface="Arial" panose="020B0604020202020204" pitchFamily="34" charset="0"/>
              </a:rPr>
              <a:t>2020 - 2021</a:t>
            </a:r>
            <a:endParaRPr lang="en-AE" sz="3600" dirty="0">
              <a:cs typeface="Arial" panose="020B0604020202020204" pitchFamily="3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B1FD137-6BF3-3748-A246-35C09781E8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December 2021</a:t>
            </a:r>
            <a:endParaRPr lang="en-A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18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1" y="603798"/>
            <a:ext cx="10866723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Oct 2020: </a:t>
            </a:r>
            <a:r>
              <a:rPr lang="en-US" sz="2800" b="1" dirty="0">
                <a:solidFill>
                  <a:srgbClr val="7030A0"/>
                </a:solidFill>
                <a:effectLst/>
              </a:rPr>
              <a:t>Dar Al Arkan ranks among the top 30 most powerful brands in Saudi Arabia and the UAE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80FAB87F-7E34-4D8D-B711-EA98BF285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45" y="2742397"/>
            <a:ext cx="4153741" cy="3291840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1D3F4B84-8691-4B5B-BA90-259754523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214" y="2744731"/>
            <a:ext cx="4840940" cy="3291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976EAE-0310-48C8-94EF-C6344D14D3DC}"/>
              </a:ext>
            </a:extLst>
          </p:cNvPr>
          <p:cNvSpPr txBox="1"/>
          <p:nvPr/>
        </p:nvSpPr>
        <p:spPr>
          <a:xfrm>
            <a:off x="1705510" y="6452171"/>
            <a:ext cx="235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Saudi Gazette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2C140-071E-4BCD-9106-8C56C284E1C0}"/>
              </a:ext>
            </a:extLst>
          </p:cNvPr>
          <p:cNvSpPr txBox="1"/>
          <p:nvPr/>
        </p:nvSpPr>
        <p:spPr>
          <a:xfrm>
            <a:off x="8024117" y="6462454"/>
            <a:ext cx="289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Okaz</a:t>
            </a:r>
          </a:p>
        </p:txBody>
      </p:sp>
    </p:spTree>
    <p:extLst>
      <p:ext uri="{BB962C8B-B14F-4D97-AF65-F5344CB8AC3E}">
        <p14:creationId xmlns:p14="http://schemas.microsoft.com/office/powerpoint/2010/main" val="658066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643129"/>
            <a:ext cx="10690123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effectLst/>
              </a:rPr>
              <a:t>Nov 2020: Dar Al Arkan plans first residential project in Bosnia and Herzegovina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976EAE-0310-48C8-94EF-C6344D14D3DC}"/>
              </a:ext>
            </a:extLst>
          </p:cNvPr>
          <p:cNvSpPr txBox="1"/>
          <p:nvPr/>
        </p:nvSpPr>
        <p:spPr>
          <a:xfrm>
            <a:off x="1705510" y="6452171"/>
            <a:ext cx="235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Argaam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2C140-071E-4BCD-9106-8C56C284E1C0}"/>
              </a:ext>
            </a:extLst>
          </p:cNvPr>
          <p:cNvSpPr txBox="1"/>
          <p:nvPr/>
        </p:nvSpPr>
        <p:spPr>
          <a:xfrm>
            <a:off x="8024117" y="6462454"/>
            <a:ext cx="289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Gulf News</a:t>
            </a: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93F5E58F-5AD7-48A5-BE76-ADBA45F2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945" y="2520645"/>
            <a:ext cx="3211358" cy="3735344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579F5660-A1E6-4CB1-BBA1-FD1C3361E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7305" y="2592388"/>
            <a:ext cx="3201750" cy="366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74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88" y="633297"/>
            <a:ext cx="10572136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effectLst/>
              </a:rPr>
              <a:t>Nov 2020: Dar Al Arkan plans first residential project in Bosnia and Herzegovina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976EAE-0310-48C8-94EF-C6344D14D3DC}"/>
              </a:ext>
            </a:extLst>
          </p:cNvPr>
          <p:cNvSpPr txBox="1"/>
          <p:nvPr/>
        </p:nvSpPr>
        <p:spPr>
          <a:xfrm>
            <a:off x="1705510" y="6452171"/>
            <a:ext cx="235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Argaam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2C140-071E-4BCD-9106-8C56C284E1C0}"/>
              </a:ext>
            </a:extLst>
          </p:cNvPr>
          <p:cNvSpPr txBox="1"/>
          <p:nvPr/>
        </p:nvSpPr>
        <p:spPr>
          <a:xfrm>
            <a:off x="8024117" y="6462454"/>
            <a:ext cx="289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Amwal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DC73968C-3052-4DC7-A483-65B0D4F29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142" y="2592388"/>
            <a:ext cx="3227705" cy="3663601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233D5BAE-22E4-4D82-BFC2-D82CF1A2B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196" y="2628319"/>
            <a:ext cx="4337227" cy="362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14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3D6A-7CBA-4627-A715-CDFD6B0C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663967"/>
            <a:ext cx="10874477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effectLst/>
              </a:rPr>
              <a:t>Dec 2020: Quara Holding emerges as Saudi Arabia's most innovative technology-driven investment holding company</a:t>
            </a:r>
            <a:endParaRPr lang="en-US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2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976EAE-0310-48C8-94EF-C6344D14D3DC}"/>
              </a:ext>
            </a:extLst>
          </p:cNvPr>
          <p:cNvSpPr txBox="1"/>
          <p:nvPr/>
        </p:nvSpPr>
        <p:spPr>
          <a:xfrm>
            <a:off x="1705510" y="6452171"/>
            <a:ext cx="235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Zawya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2C140-071E-4BCD-9106-8C56C284E1C0}"/>
              </a:ext>
            </a:extLst>
          </p:cNvPr>
          <p:cNvSpPr txBox="1"/>
          <p:nvPr/>
        </p:nvSpPr>
        <p:spPr>
          <a:xfrm>
            <a:off x="8024117" y="6462454"/>
            <a:ext cx="289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MENAFN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519FFDF7-01B9-4A12-A2D5-05D9E63DB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808" y="2485747"/>
            <a:ext cx="3362648" cy="3770242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9A0154BF-A995-4132-94D4-5DBCE499A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348" y="2584247"/>
            <a:ext cx="3429081" cy="360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95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3AB9825FE344A9E08C21C79422866" ma:contentTypeVersion="2" ma:contentTypeDescription="Create a new document." ma:contentTypeScope="" ma:versionID="11b857372269129817d94104f536d2a1">
  <xsd:schema xmlns:xsd="http://www.w3.org/2001/XMLSchema" xmlns:xs="http://www.w3.org/2001/XMLSchema" xmlns:p="http://schemas.microsoft.com/office/2006/metadata/properties" xmlns:ns2="df87284d-6d5f-471c-bc68-db8d365c80e1" targetNamespace="http://schemas.microsoft.com/office/2006/metadata/properties" ma:root="true" ma:fieldsID="1e5304ad8d8966a38c7fd378cba486ed" ns2:_="">
    <xsd:import namespace="df87284d-6d5f-471c-bc68-db8d365c8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7284d-6d5f-471c-bc68-db8d365c80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C156A1-0805-4727-B235-D5CF399754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F06712-A348-4D9E-9A2A-B986322F2BDF}">
  <ds:schemaRefs>
    <ds:schemaRef ds:uri="df87284d-6d5f-471c-bc68-db8d365c80e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C948729-ADD1-417D-8EE6-2A5C259096A7}">
  <ds:schemaRefs>
    <ds:schemaRef ds:uri="df87284d-6d5f-471c-bc68-db8d365c80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1173</Words>
  <Application>Microsoft Office PowerPoint</Application>
  <PresentationFormat>Widescreen</PresentationFormat>
  <Paragraphs>157</Paragraphs>
  <Slides>54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Century Gothic</vt:lpstr>
      <vt:lpstr>Office Theme</vt:lpstr>
      <vt:lpstr>Quara Holding Coverage Highlights 2020 - 2021</vt:lpstr>
      <vt:lpstr>PowerPoint Presentation</vt:lpstr>
      <vt:lpstr>2020 Coverage Highlights</vt:lpstr>
      <vt:lpstr>Feb 2020: Saudi Arabia’s Dar Al Arkan lists $400m sukuk on Nasdaq Dubai</vt:lpstr>
      <vt:lpstr>Feb 2020: Saudi Arabia’s Dar Al Arkan lists $400m sukuk on Nasdaq Dubai</vt:lpstr>
      <vt:lpstr>Oct 2020: Dar Al Arkan ranks among the top 30 most powerful brands in Saudi Arabia and the UAE</vt:lpstr>
      <vt:lpstr>Nov 2020: Dar Al Arkan plans first residential project in Bosnia and Herzegovina</vt:lpstr>
      <vt:lpstr>Nov 2020: Dar Al Arkan plans first residential project in Bosnia and Herzegovina</vt:lpstr>
      <vt:lpstr>Dec 2020: Quara Holding emerges as Saudi Arabia's most innovative technology-driven investment holding company</vt:lpstr>
      <vt:lpstr>Dec 2020: Quara Holding emerges as Saudi Arabia's most innovative technology-driven investment holding company</vt:lpstr>
      <vt:lpstr>Dec 2020: Quara Holding adopts innovative technology and investment solutions</vt:lpstr>
      <vt:lpstr>2021 Coverage Highlights</vt:lpstr>
      <vt:lpstr>Jan 2021: Launching (Quara Finance) for advanced financial technology solutions</vt:lpstr>
      <vt:lpstr>Jan 2021: Launching (Quara Finance) for advanced financial technology solutions</vt:lpstr>
      <vt:lpstr>Jan 2021: Quara Finance set to provide advanced financial technology solutions for consumers and SMEs</vt:lpstr>
      <vt:lpstr>Jan 2021: Arabian Centres and Quara Finance launch partnership to support SME's in Saudi Arabia</vt:lpstr>
      <vt:lpstr>March 2021: A new prime real estate development in Mecca is launched by Dar Al Arkan</vt:lpstr>
      <vt:lpstr>March 2021: A new prime real estate development in Mecca is launched by Dar Al Arkan</vt:lpstr>
      <vt:lpstr>March 2021: Dar Al Arkan moves actively to spread Saudi Arabian brands overseas and start works on Sidra, the first of its kind vacation and 2nd homes project in Bosnia</vt:lpstr>
      <vt:lpstr>March 2021: Dar Al Arkan moves actively to spread Saudi Arabian brands overseas and start works on Sidra, the first of its kind vacation and 2nd homes project in Bosnia</vt:lpstr>
      <vt:lpstr>March 2021: Chairman of Dar Al Arkan: We have 6 projects under implementation, marketing and study... and the liquidity situation is more than good</vt:lpstr>
      <vt:lpstr>April 2021: Quara holding announces strategic partnership with CRMNEXT to drive digital transformation and deliver high impact customer experience solutions in KSA</vt:lpstr>
      <vt:lpstr>April 2021: Quara holding announces strategic partnership with CRMNEXT to drive digital transformation and deliver high impact customer experience solutions in KSA</vt:lpstr>
      <vt:lpstr>April 2021: Dar Al Arkan brings world’s first villas with Versace Home interiors at Shams Ar Riyadh</vt:lpstr>
      <vt:lpstr>April 2021: Dar Al Arkan brings world’s first villas with Versace Home interiors at Shams Ar Riyadh</vt:lpstr>
      <vt:lpstr>May 2021: Dar Al Arkan reveals exclusive villas in Shams Ar Riyadh designed by ELIE SAAB setting new standards for premium living</vt:lpstr>
      <vt:lpstr>May 2021: Dar Al Arkan reveals exclusive villas in Shams Ar Riyadh designed by ELIE SAAB setting new standards for premium living</vt:lpstr>
      <vt:lpstr>June 2021: Quara Holding partners with blockchain technology leader, ConsenSys</vt:lpstr>
      <vt:lpstr>June 2021: Quara Holding partners with blockchain technology leader, ConsenSys</vt:lpstr>
      <vt:lpstr>June 2021: Quara Finance named 'Fastest Growing SME Finance Company' by Global Business Outlook 2021</vt:lpstr>
      <vt:lpstr>June 2021: Dar Al Arkan marks regional first with 3D Construction Printing technology for high-speed, quality construction</vt:lpstr>
      <vt:lpstr>June 2021: Dar Al Arkan marks regional first with 3D Construction Printing technology for high-speed, quality construction</vt:lpstr>
      <vt:lpstr>June 2021: Dar Al Arkan and SNASCO Real Estate launch joint venture to develop luxury real estate tower on Jeddah Corniche</vt:lpstr>
      <vt:lpstr>Aug 2021: Quara Finance signs partnership agreement with Qobolak Study Abroad, widening access to higher education</vt:lpstr>
      <vt:lpstr>Sept 2021: Quara Finance Renews its Financing Service Agreement with ‘Jarir Bookstore’</vt:lpstr>
      <vt:lpstr>Sept 2021: Quara Finance signs an agreement with Creative Future for Digital Brokerage to be part of ‘Tanwil’ portal</vt:lpstr>
      <vt:lpstr>Sept 2021: Quara Finance receives two prestigious awards from World Business Outlook Awards 2021</vt:lpstr>
      <vt:lpstr>Oct 2021: Quara Finance signs strategic agreements with three leading medical centers in Saudi Arabia</vt:lpstr>
      <vt:lpstr>Oct 2021: Dar Al Arkan teams with Missoni to deliver the exclusive Urban Oasis water-front residential tower in Dubai</vt:lpstr>
      <vt:lpstr>Oct 2021: Dar Al Arkan teams with Missoni to deliver the exclusive Urban Oasis water-front residential tower in Dubai</vt:lpstr>
      <vt:lpstr>Oct 2021: Dar Al Arkan and Qetaifan Projects partner to develop premium sea-front project on Qetaifan Island North</vt:lpstr>
      <vt:lpstr>Oct 2021: Dar Al Arkan and Qetaifan Projects partner to develop premium sea-front project on Qetaifan Island North</vt:lpstr>
      <vt:lpstr>Oct 2021: Dar Al Arkan and Madinat Al Wouroud join forces for a premium eco-friendly residential project nestled within Taif’s breath-taking nature</vt:lpstr>
      <vt:lpstr>Oct 2021: Dar Al Arkan and Madinat Al Wouroud join forces for a premium eco-friendly residential project nestled within Taif’s breath-taking nature</vt:lpstr>
      <vt:lpstr>Oct 2021: Quara Finance continues to expand its focus on the education sector by partnering with new certified educational providers</vt:lpstr>
      <vt:lpstr>Oct 2021: Dar Al Arkan brings world’s first villas with Versace Home interiors at Shams Ar Riyadh</vt:lpstr>
      <vt:lpstr>Nov 2021: Designing luxury experience</vt:lpstr>
      <vt:lpstr>Dec 2021: Dar Al Arkan Announces Strategic Partnership with Compass Project Consulting</vt:lpstr>
      <vt:lpstr>Dec 2021: Dar Al Arkan Announces Strategic Partnership with Compass Project Consulting</vt:lpstr>
      <vt:lpstr>Dec 2021: Dar Al Arkan teams with Pagani Automobili to unveil the ultra-exclusive DaVinci Residential Tower in Dubai</vt:lpstr>
      <vt:lpstr>Dec 2021: Dar Al Arkan teams with Pagani Automobili to unveil the ultra-exclusive DaVinci Residential Tower in Dubai</vt:lpstr>
      <vt:lpstr>Dec 2021: Dar Al Arkan teams with Pagani Automobili to unveil the ultra-exclusive DaVinci Residential Tower in Dubai</vt:lpstr>
      <vt:lpstr>By numbers: May – Dec 2021</vt:lpstr>
      <vt:lpstr>Quara Holding Coverage Highlights 2020 - 2021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Das, Vipin</dc:creator>
  <cp:lastModifiedBy>Kelly Home</cp:lastModifiedBy>
  <cp:revision>3</cp:revision>
  <dcterms:created xsi:type="dcterms:W3CDTF">2021-03-10T11:23:27Z</dcterms:created>
  <dcterms:modified xsi:type="dcterms:W3CDTF">2021-12-30T11:31:28Z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0x01010063B3AB9825FE344A9E08C21C79422866</vt:lpwstr>
  </property>
</Properties>
</file>